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9" r:id="rId4"/>
    <p:sldId id="262" r:id="rId5"/>
    <p:sldId id="293" r:id="rId6"/>
    <p:sldId id="263" r:id="rId7"/>
    <p:sldId id="292" r:id="rId8"/>
    <p:sldId id="294" r:id="rId9"/>
    <p:sldId id="278" r:id="rId10"/>
    <p:sldId id="298" r:id="rId11"/>
    <p:sldId id="299" r:id="rId12"/>
    <p:sldId id="300" r:id="rId13"/>
    <p:sldId id="275" r:id="rId14"/>
    <p:sldId id="276" r:id="rId15"/>
    <p:sldId id="280" r:id="rId16"/>
    <p:sldId id="303" r:id="rId17"/>
    <p:sldId id="287" r:id="rId18"/>
    <p:sldId id="290" r:id="rId19"/>
    <p:sldId id="291" r:id="rId2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E5C1"/>
    <a:srgbClr val="A4B856"/>
    <a:srgbClr val="636A77"/>
    <a:srgbClr val="1B2E51"/>
    <a:srgbClr val="FDE57F"/>
    <a:srgbClr val="FEEDA4"/>
    <a:srgbClr val="4751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1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4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86534860204731E-2"/>
          <c:y val="1.5957244135337084E-2"/>
          <c:w val="0.9485032214385265"/>
          <c:h val="0.797956593422811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 0 до 4</c:v>
                </c:pt>
              </c:strCache>
            </c:strRef>
          </c:tx>
          <c:spPr>
            <a:solidFill>
              <a:srgbClr val="A4B856">
                <a:alpha val="21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1100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2DB-4A65-B240-17B5E2ABBECA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616286908261721E-2"/>
                  <c:y val="-4.846997094473405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>
                          <a:lumMod val="9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DD4-4406-A928-05BB4E6FEB6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203864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"/>
                <c:pt idx="0">
                  <c:v>население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992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04F-4436-A1FD-E9504B881C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 5 до 9</c:v>
                </c:pt>
              </c:strCache>
            </c:strRef>
          </c:tx>
          <c:spPr>
            <a:solidFill>
              <a:srgbClr val="A4B856">
                <a:alpha val="48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2113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2DB-4A65-B240-17B5E2ABBEC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203864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"/>
                <c:pt idx="0">
                  <c:v>население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1469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04F-4436-A1FD-E9504B881C2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от 10 до 14</c:v>
                </c:pt>
              </c:strCache>
            </c:strRef>
          </c:tx>
          <c:spPr>
            <a:solidFill>
              <a:srgbClr val="A4B856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2586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2DB-4A65-B240-17B5E2ABBEC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203864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"/>
                <c:pt idx="0">
                  <c:v>население</c:v>
                </c:pt>
              </c:strCache>
            </c:strRef>
          </c:cat>
          <c:val>
            <c:numRef>
              <c:f>Лист1!$D$2:$D$15</c:f>
              <c:numCache>
                <c:formatCode>General</c:formatCode>
                <c:ptCount val="14"/>
                <c:pt idx="0">
                  <c:v>1673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04F-4436-A1FD-E9504B881C26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от 15 до 17</c:v>
                </c:pt>
              </c:strCache>
            </c:strRef>
          </c:tx>
          <c:spPr>
            <a:solidFill>
              <a:srgbClr val="A4B85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1535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2DB-4A65-B240-17B5E2ABBEC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203864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"/>
                <c:pt idx="0">
                  <c:v>население</c:v>
                </c:pt>
              </c:strCache>
            </c:strRef>
          </c:cat>
          <c:val>
            <c:numRef>
              <c:f>Лист1!$E$2:$E$15</c:f>
              <c:numCache>
                <c:formatCode>General</c:formatCode>
                <c:ptCount val="14"/>
                <c:pt idx="0">
                  <c:v>1013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04F-4436-A1FD-E9504B881C2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-1542846400"/>
        <c:axId val="-1542852928"/>
      </c:barChart>
      <c:catAx>
        <c:axId val="-154284640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1542852928"/>
        <c:crosses val="autoZero"/>
        <c:auto val="1"/>
        <c:lblAlgn val="ctr"/>
        <c:lblOffset val="20"/>
        <c:noMultiLvlLbl val="0"/>
      </c:catAx>
      <c:valAx>
        <c:axId val="-1542852928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4284640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7608632845313217"/>
          <c:w val="0.88116496701297131"/>
          <c:h val="8.5534116370627439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125233872735884E-2"/>
          <c:y val="0.18290148831199879"/>
          <c:w val="0.94192311965337294"/>
          <c:h val="0.4645517781974846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мальчики</c:v>
                </c:pt>
              </c:strCache>
            </c:strRef>
          </c:tx>
          <c:spPr>
            <a:solidFill>
              <a:srgbClr val="A4B856"/>
            </a:soli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3740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D6D-4009-BFD0-CFD95C236F1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население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2473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BE0-4242-8526-E9A8C06EE85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девочки</c:v>
                </c:pt>
              </c:strCache>
            </c:strRef>
          </c:tx>
          <c:spPr>
            <a:solidFill>
              <a:srgbClr val="A4B856">
                <a:alpha val="50000"/>
              </a:srgbClr>
            </a:soli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3594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D6D-4009-BFD0-CFD95C236F1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население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2674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BE0-4242-8526-E9A8C06EE8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1542852384"/>
        <c:axId val="-1542851840"/>
      </c:barChart>
      <c:catAx>
        <c:axId val="-1542852384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one"/>
        <c:crossAx val="-1542851840"/>
        <c:crosses val="autoZero"/>
        <c:auto val="1"/>
        <c:lblAlgn val="ctr"/>
        <c:lblOffset val="100"/>
        <c:noMultiLvlLbl val="0"/>
      </c:catAx>
      <c:valAx>
        <c:axId val="-15428518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42852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20486551451856985"/>
          <c:y val="0.54734834932532916"/>
          <c:w val="0.39700095785440614"/>
          <c:h val="0.152020630024776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8885313185019397"/>
          <c:h val="0.8514011483417599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Педиатры/ВОП</c:v>
                </c:pt>
              </c:strCache>
            </c:strRef>
          </c:tx>
          <c:spPr>
            <a:ln w="28440">
              <a:solidFill>
                <a:srgbClr val="6CB5FF"/>
              </a:solidFill>
              <a:round/>
            </a:ln>
          </c:spPr>
          <c:marker>
            <c:symbol val="none"/>
          </c:marker>
          <c:dLbls>
            <c:dLbl>
              <c:idx val="0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B2D-4E6D-AE6A-10EC3A084FC4}"/>
                </c:ex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197" b="0" strike="noStrike" spc="-1">
                    <a:solidFill>
                      <a:srgbClr val="404040"/>
                    </a:solidFill>
                    <a:latin typeface="Century Gothic"/>
                    <a:ea typeface="Roboto"/>
                  </a:defRPr>
                </a:pPr>
                <a:endParaRPr lang="ru-RU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eparator>;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Лист1!$A$2:$A$9</c:f>
              <c:strCache>
                <c:ptCount val="8"/>
                <c:pt idx="0">
                  <c:v>2021 г</c:v>
                </c:pt>
                <c:pt idx="1">
                  <c:v>2022 г</c:v>
                </c:pt>
                <c:pt idx="2">
                  <c:v>2023 г</c:v>
                </c:pt>
                <c:pt idx="3">
                  <c:v>2024 г</c:v>
                </c:pt>
                <c:pt idx="4">
                  <c:v>I квартал 2025 г</c:v>
                </c:pt>
                <c:pt idx="5">
                  <c:v>II квартал 2025 г</c:v>
                </c:pt>
                <c:pt idx="6">
                  <c:v>III квартал 2025 г</c:v>
                </c:pt>
                <c:pt idx="7">
                  <c:v>IV квартал 2025 г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99.2</c:v>
                </c:pt>
                <c:pt idx="1">
                  <c:v>99.3</c:v>
                </c:pt>
                <c:pt idx="2">
                  <c:v>98.5</c:v>
                </c:pt>
                <c:pt idx="3">
                  <c:v>98.4</c:v>
                </c:pt>
                <c:pt idx="4">
                  <c:v>97.9</c:v>
                </c:pt>
                <c:pt idx="5">
                  <c:v>98.2</c:v>
                </c:pt>
                <c:pt idx="6">
                  <c:v>98.7</c:v>
                </c:pt>
                <c:pt idx="7">
                  <c:v>99.6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1B2D-4E6D-AE6A-10EC3A084FC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Специалисты I уровня</c:v>
                </c:pt>
              </c:strCache>
            </c:strRef>
          </c:tx>
          <c:spPr>
            <a:ln w="28440">
              <a:solidFill>
                <a:srgbClr val="51C3F9"/>
              </a:solidFill>
              <a:round/>
            </a:ln>
          </c:spPr>
          <c:marker>
            <c:symbol val="none"/>
          </c:marker>
          <c:dLbls>
            <c:dLbl>
              <c:idx val="0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1B2D-4E6D-AE6A-10EC3A084FC4}"/>
                </c:ex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197" b="0" strike="noStrike" spc="-1">
                    <a:solidFill>
                      <a:srgbClr val="404040"/>
                    </a:solidFill>
                    <a:latin typeface="Century Gothic"/>
                    <a:ea typeface="Roboto"/>
                  </a:defRPr>
                </a:pPr>
                <a:endParaRPr lang="ru-RU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eparator>;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Лист1!$A$2:$A$9</c:f>
              <c:strCache>
                <c:ptCount val="8"/>
                <c:pt idx="0">
                  <c:v>2021 г</c:v>
                </c:pt>
                <c:pt idx="1">
                  <c:v>2022 г</c:v>
                </c:pt>
                <c:pt idx="2">
                  <c:v>2023 г</c:v>
                </c:pt>
                <c:pt idx="3">
                  <c:v>2024 г</c:v>
                </c:pt>
                <c:pt idx="4">
                  <c:v>I квартал 2025 г</c:v>
                </c:pt>
                <c:pt idx="5">
                  <c:v>II квартал 2025 г</c:v>
                </c:pt>
                <c:pt idx="6">
                  <c:v>III квартал 2025 г</c:v>
                </c:pt>
                <c:pt idx="7">
                  <c:v>IV квартал 2025 г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98.9</c:v>
                </c:pt>
                <c:pt idx="1">
                  <c:v>99.1</c:v>
                </c:pt>
                <c:pt idx="2">
                  <c:v>98.9</c:v>
                </c:pt>
                <c:pt idx="3">
                  <c:v>99.7</c:v>
                </c:pt>
                <c:pt idx="4">
                  <c:v>97.9</c:v>
                </c:pt>
                <c:pt idx="5">
                  <c:v>99.5</c:v>
                </c:pt>
                <c:pt idx="6">
                  <c:v>97.9</c:v>
                </c:pt>
                <c:pt idx="7">
                  <c:v>99.6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1B2D-4E6D-AE6A-10EC3A084FC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Специалисты II уровня</c:v>
                </c:pt>
              </c:strCache>
            </c:strRef>
          </c:tx>
          <c:spPr>
            <a:ln w="28440">
              <a:solidFill>
                <a:srgbClr val="63A537"/>
              </a:solidFill>
              <a:round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4.9362562189054805E-3"/>
                  <c:y val="1.8140783910410182E-2"/>
                </c:manualLayout>
              </c:layout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1B2D-4E6D-AE6A-10EC3A084FC4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numFmt formatCode="General" sourceLinked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entury Gothic"/>
                      <a:ea typeface="DejaVu San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1B2D-4E6D-AE6A-10EC3A084FC4}"/>
                </c:ex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197" b="0" strike="noStrike" spc="-1">
                    <a:solidFill>
                      <a:srgbClr val="000000"/>
                    </a:solidFill>
                    <a:latin typeface="Century Gothic"/>
                    <a:ea typeface="Roboto"/>
                  </a:defRPr>
                </a:pPr>
                <a:endParaRPr lang="ru-RU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eparator>;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Лист1!$A$2:$A$9</c:f>
              <c:strCache>
                <c:ptCount val="8"/>
                <c:pt idx="0">
                  <c:v>2021 г</c:v>
                </c:pt>
                <c:pt idx="1">
                  <c:v>2022 г</c:v>
                </c:pt>
                <c:pt idx="2">
                  <c:v>2023 г</c:v>
                </c:pt>
                <c:pt idx="3">
                  <c:v>2024 г</c:v>
                </c:pt>
                <c:pt idx="4">
                  <c:v>I квартал 2025 г</c:v>
                </c:pt>
                <c:pt idx="5">
                  <c:v>II квартал 2025 г</c:v>
                </c:pt>
                <c:pt idx="6">
                  <c:v>III квартал 2025 г</c:v>
                </c:pt>
                <c:pt idx="7">
                  <c:v>IV квартал 2025 г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98.2</c:v>
                </c:pt>
                <c:pt idx="1">
                  <c:v>98.3</c:v>
                </c:pt>
                <c:pt idx="2">
                  <c:v>98.1</c:v>
                </c:pt>
                <c:pt idx="3">
                  <c:v>97.8</c:v>
                </c:pt>
                <c:pt idx="4">
                  <c:v>97.6</c:v>
                </c:pt>
                <c:pt idx="5">
                  <c:v>97.6</c:v>
                </c:pt>
                <c:pt idx="6">
                  <c:v>98.3</c:v>
                </c:pt>
                <c:pt idx="7">
                  <c:v>98.4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6-1B2D-4E6D-AE6A-10EC3A084F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0">
              <a:noFill/>
            </a:ln>
          </c:spPr>
        </c:hiLowLines>
        <c:smooth val="0"/>
        <c:axId val="-1542846944"/>
        <c:axId val="-1542855648"/>
      </c:lineChart>
      <c:catAx>
        <c:axId val="-15428469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1000" b="0" strike="noStrike" spc="-1">
                <a:solidFill>
                  <a:srgbClr val="4D671B"/>
                </a:solidFill>
                <a:latin typeface="Century Gothic"/>
                <a:ea typeface="Roboto"/>
              </a:defRPr>
            </a:pPr>
            <a:endParaRPr lang="ru-RU"/>
          </a:p>
        </c:txPr>
        <c:crossAx val="-1542855648"/>
        <c:crosses val="autoZero"/>
        <c:auto val="1"/>
        <c:lblAlgn val="ctr"/>
        <c:lblOffset val="100"/>
        <c:noMultiLvlLbl val="0"/>
      </c:catAx>
      <c:valAx>
        <c:axId val="-15428556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-1542846944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  <c:showDLblsOverMax val="0"/>
  </c:chart>
  <c:spPr>
    <a:noFill/>
    <a:ln w="9360"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Посещения на дому</a:t>
            </a:r>
          </a:p>
        </c:rich>
      </c:tx>
      <c:layout>
        <c:manualLayout>
          <c:xMode val="edge"/>
          <c:yMode val="edge"/>
          <c:x val="0.22046335005454806"/>
          <c:y val="0.107678723968184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16186947888981"/>
          <c:y val="0.30475185296871776"/>
          <c:w val="0.56343063021487771"/>
          <c:h val="0.5926281008459367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explosion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D6C-420A-9D5C-612978DB11AE}"/>
              </c:ext>
            </c:extLst>
          </c:dPt>
          <c:dPt>
            <c:idx val="1"/>
            <c:bubble3D val="0"/>
            <c:explosion val="11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D6C-420A-9D5C-612978DB11AE}"/>
              </c:ext>
            </c:extLst>
          </c:dPt>
          <c:dPt>
            <c:idx val="2"/>
            <c:bubble3D val="0"/>
            <c:spPr>
              <a:solidFill>
                <a:schemeClr val="accent6">
                  <a:tint val="65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65D-4350-92BF-74F7116ED9E5}"/>
              </c:ext>
            </c:extLst>
          </c:dPt>
          <c:dLbls>
            <c:dLbl>
              <c:idx val="0"/>
              <c:layout>
                <c:manualLayout>
                  <c:x val="-2.7249614224621462E-2"/>
                  <c:y val="-0.2654143550296926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5528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D6C-420A-9D5C-612978DB11A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5200800152083685E-2"/>
                  <c:y val="-0.1690764311087734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4751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D6C-420A-9D5C-612978DB11A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65D-4350-92BF-74F7116ED9E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203864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6237</c:v>
                </c:pt>
                <c:pt idx="1">
                  <c:v>6143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D6C-420A-9D5C-612978DB11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delete val="1"/>
      </c:legendEntry>
      <c:layout>
        <c:manualLayout>
          <c:xMode val="edge"/>
          <c:yMode val="edge"/>
          <c:x val="0.67045909656993208"/>
          <c:y val="0.45489764628513729"/>
          <c:w val="0.1648528705443334"/>
          <c:h val="0.273298183097299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 профилактической целью</a:t>
            </a:r>
          </a:p>
        </c:rich>
      </c:tx>
      <c:layout>
        <c:manualLayout>
          <c:xMode val="edge"/>
          <c:yMode val="edge"/>
          <c:x val="0.17458112660979005"/>
          <c:y val="8.3115278260781494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2773875465084356E-2"/>
          <c:y val="0.39878542301884262"/>
          <c:w val="0.59883592479623327"/>
          <c:h val="0.4844893777234639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E45-47B3-8FA2-8EDAD12BA0C0}"/>
              </c:ext>
            </c:extLst>
          </c:dPt>
          <c:dPt>
            <c:idx val="1"/>
            <c:bubble3D val="0"/>
            <c:explosion val="14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E45-47B3-8FA2-8EDAD12BA0C0}"/>
              </c:ext>
            </c:extLst>
          </c:dPt>
          <c:dLbls>
            <c:dLbl>
              <c:idx val="0"/>
              <c:layout>
                <c:manualLayout>
                  <c:x val="-2.9865943410520852E-2"/>
                  <c:y val="-0.1596146948263984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21814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E45-47B3-8FA2-8EDAD12BA0C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9865819160037671E-2"/>
                  <c:y val="-0.2452892492393826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30034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E45-47B3-8FA2-8EDAD12BA0C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203864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31117</c:v>
                </c:pt>
                <c:pt idx="1">
                  <c:v>32992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E45-47B3-8FA2-8EDAD12BA0C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663-406E-AA61-2743ED0B2793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663-406E-AA61-2743ED0B2793}"/>
              </c:ext>
            </c:extLst>
          </c:dPt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E45-47B3-8FA2-8EDAD12BA0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5488130045232128"/>
          <c:y val="0.51695760705278893"/>
          <c:w val="0.13527504342317004"/>
          <c:h val="0.272046744564759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Посещения</a:t>
            </a:r>
            <a:r>
              <a:rPr lang="ru-RU" sz="1400" b="1" baseline="0" dirty="0">
                <a:solidFill>
                  <a:schemeClr val="accent1">
                    <a:lumMod val="50000"/>
                  </a:schemeClr>
                </a:solidFill>
              </a:rPr>
              <a:t> по заболеванию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19470971911946625"/>
          <c:y val="5.52436370116304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117519969215913"/>
          <c:y val="0.37904584675776781"/>
          <c:w val="0.54751377753892949"/>
          <c:h val="0.523380632604608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A44-4E97-9E9B-9B048D85B348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44-4E97-9E9B-9B048D85B348}"/>
              </c:ext>
            </c:extLst>
          </c:dPt>
          <c:dLbls>
            <c:dLbl>
              <c:idx val="0"/>
              <c:layout>
                <c:manualLayout>
                  <c:x val="-6.6548058078607338E-3"/>
                  <c:y val="-0.1074930273461679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14542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A44-4E97-9E9B-9B048D85B34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9735352016929654E-2"/>
                  <c:y val="-0.1985374354887258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20018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A44-4E97-9E9B-9B048D85B348}"/>
                </c:ext>
                <c:ext xmlns:c15="http://schemas.microsoft.com/office/drawing/2012/chart" uri="{CE6537A1-D6FC-4f65-9D91-7224C49458BB}">
                  <c15:layout>
                    <c:manualLayout>
                      <c:w val="0.10940063754539209"/>
                      <c:h val="0.12561400262242892"/>
                    </c:manualLayout>
                  </c15:layout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A44-4E97-9E9B-9B048D85B34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A44-4E97-9E9B-9B048D85B348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A44-4E97-9E9B-9B048D85B348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A44-4E97-9E9B-9B048D85B348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A44-4E97-9E9B-9B048D85B348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A44-4E97-9E9B-9B048D85B348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A44-4E97-9E9B-9B048D85B348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0A44-4E97-9E9B-9B048D85B348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0A44-4E97-9E9B-9B048D85B348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0A44-4E97-9E9B-9B048D85B34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203864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29664</c:v>
                </c:pt>
                <c:pt idx="1">
                  <c:v>30714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0A44-4E97-9E9B-9B048D85B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66119776379386963"/>
          <c:y val="0.49429127044498722"/>
          <c:w val="0.22331182150722909"/>
          <c:h val="0.299422492151078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 w="6350" cap="flat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8769310595254312E-4"/>
          <c:y val="0.13359971158109746"/>
          <c:w val="0.77286639206495755"/>
          <c:h val="0.7823408510165537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156758027154788"/>
          <c:y val="2.404321796473353E-3"/>
          <c:w val="0.27806644127563901"/>
          <c:h val="0.985723638228717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800" b="0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image" Target="../media/image2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</cdr:x>
      <cdr:y>0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xmlns="" id="{DB51EFA4-B75E-44C8-98F2-E38FC0CAA97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 flipV="1">
          <a:off x="-2232000" y="-1709640"/>
          <a:ext cx="0" cy="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0.86552</cdr:x>
      <cdr:y>0</cdr:y>
    </cdr:from>
    <cdr:to>
      <cdr:x>0.97743</cdr:x>
      <cdr:y>0.06655</cdr:y>
    </cdr:to>
    <cdr:pic>
      <cdr:nvPicPr>
        <cdr:cNvPr id="3" name="Рисунок 2">
          <a:extLst xmlns:a="http://schemas.openxmlformats.org/drawingml/2006/main">
            <a:ext uri="{FF2B5EF4-FFF2-40B4-BE49-F238E27FC236}">
              <a16:creationId xmlns:a16="http://schemas.microsoft.com/office/drawing/2014/main" xmlns="" id="{67762F08-AD6F-4403-A6EB-5AACD0BFEDE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96DAC541-7B7A-43D3-8B79-37D633B846F1}">
              <asvg:svgBlip xmlns:asvg="http://schemas.microsoft.com/office/drawing/2016/SVG/main" xmlns="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0552378" y="-1168752"/>
          <a:ext cx="1364438" cy="404418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57897442-C8F5-C557-AA1A-9CCA8058EA22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6174" cy="497037"/>
          </a:xfrm>
          <a:prstGeom prst="rect">
            <a:avLst/>
          </a:prstGeom>
          <a:noFill/>
          <a:ln>
            <a:noFill/>
          </a:ln>
        </p:spPr>
        <p:txBody>
          <a:bodyPr vert="horz" wrap="none" lIns="82866" tIns="41433" rIns="82866" bIns="41433" anchorCtr="0" compatLnSpc="0">
            <a:noAutofit/>
          </a:bodyPr>
          <a:lstStyle/>
          <a:p>
            <a:pPr hangingPunct="0">
              <a:defRPr sz="1400"/>
            </a:pPr>
            <a:endParaRPr lang="ru-RU" sz="13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9546E56-76F2-E6C2-0FF3-A2A5C3599D26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1795" y="0"/>
            <a:ext cx="2976174" cy="497037"/>
          </a:xfrm>
          <a:prstGeom prst="rect">
            <a:avLst/>
          </a:prstGeom>
          <a:noFill/>
          <a:ln>
            <a:noFill/>
          </a:ln>
        </p:spPr>
        <p:txBody>
          <a:bodyPr vert="horz" wrap="none" lIns="82866" tIns="41433" rIns="82866" bIns="41433" anchorCtr="0" compatLnSpc="0">
            <a:noAutofit/>
          </a:bodyPr>
          <a:lstStyle/>
          <a:p>
            <a:pPr algn="r" hangingPunct="0">
              <a:defRPr sz="1400"/>
            </a:pPr>
            <a:endParaRPr lang="ru-RU" sz="13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C226FE9-1765-2EA2-BBD2-CCE56C6E6A1B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450077"/>
            <a:ext cx="2976174" cy="497037"/>
          </a:xfrm>
          <a:prstGeom prst="rect">
            <a:avLst/>
          </a:prstGeom>
          <a:noFill/>
          <a:ln>
            <a:noFill/>
          </a:ln>
        </p:spPr>
        <p:txBody>
          <a:bodyPr vert="horz" wrap="none" lIns="82866" tIns="41433" rIns="82866" bIns="41433" anchor="b" anchorCtr="0" compatLnSpc="0">
            <a:noAutofit/>
          </a:bodyPr>
          <a:lstStyle/>
          <a:p>
            <a:pPr hangingPunct="0">
              <a:defRPr sz="1400"/>
            </a:pPr>
            <a:endParaRPr lang="ru-RU" sz="13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4CC18D6-9E8C-020C-1213-272125EA8C10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1795" y="9450077"/>
            <a:ext cx="2976174" cy="497037"/>
          </a:xfrm>
          <a:prstGeom prst="rect">
            <a:avLst/>
          </a:prstGeom>
          <a:noFill/>
          <a:ln>
            <a:noFill/>
          </a:ln>
        </p:spPr>
        <p:txBody>
          <a:bodyPr vert="horz" wrap="none" lIns="82866" tIns="41433" rIns="82866" bIns="41433" anchor="b" anchorCtr="0" compatLnSpc="0">
            <a:noAutofit/>
          </a:bodyPr>
          <a:lstStyle/>
          <a:p>
            <a:pPr algn="r" hangingPunct="0">
              <a:defRPr sz="1400"/>
            </a:pPr>
            <a:fld id="{27D02ACE-33F3-46E6-87F6-BBD29DFB5A5F}" type="slidenum">
              <a:t>‹#›</a:t>
            </a:fld>
            <a:endParaRPr lang="ru-RU" sz="1300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147740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04B86A94-583B-4E4A-FE10-3B324F12F7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41300" y="812800"/>
            <a:ext cx="7131050" cy="4011613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5D482BA-9DC6-B241-651D-0CE3F45CB80F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61464" y="5081764"/>
            <a:ext cx="6091351" cy="4814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>
            <a:extLst>
              <a:ext uri="{FF2B5EF4-FFF2-40B4-BE49-F238E27FC236}">
                <a16:creationId xmlns:a16="http://schemas.microsoft.com/office/drawing/2014/main" xmlns="" id="{625C1BC3-CDC5-79CF-049A-88DB221BDF9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04392" cy="5345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B864D6C-9629-555E-A085-F5E13B74BF26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309887" y="0"/>
            <a:ext cx="3304392" cy="5345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10D4993-9DC7-793E-BE17-700EC8C99BD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63888"/>
            <a:ext cx="3304392" cy="5345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DCD21CC-5BD0-4B81-D25C-0135C473D4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309887" y="10163888"/>
            <a:ext cx="3304392" cy="5345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B603177D-DA07-4B05-984C-191418859E2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942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15946DF-F23A-6B17-A357-E4206EE4BD5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D62E3AD-4769-4A35-9F1E-F950D89117F5}" type="slidenum">
              <a:t>1</a:t>
            </a:fld>
            <a:endParaRPr lang="ru-RU" dirty="0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9BB4196-3D36-2848-AF4E-EF0D5B7DD50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9713" y="812800"/>
            <a:ext cx="7132637" cy="40116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6B7B8756-AC2E-D140-8E93-1CA2BC0BF74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871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FE6EE19-5376-0606-8FB7-B5411C8EB17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4FFCF86-7116-4703-8313-E41C00CBF37C}" type="slidenum">
              <a:t>18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AC9E699-1177-E8D5-C4D1-9006F20CA9B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9713" y="812800"/>
            <a:ext cx="7132637" cy="40116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E74EA1D-3491-F1F7-BFF4-E267E88015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856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0755936-EAE5-9477-2170-614B24E834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A20E067-8B8F-42F6-A466-C5A11FF8BFA0}" type="slidenum">
              <a:t>19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2987465-E010-128E-739E-6E9B53CAC2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9713" y="812800"/>
            <a:ext cx="7132637" cy="40116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A750C38-5D38-512C-3F49-FE5D3A3001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979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DB4CA4A-B501-0139-9981-8D236BF1D2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554" y="9448111"/>
            <a:ext cx="2971523" cy="498558"/>
          </a:xfrm>
        </p:spPr>
        <p:txBody>
          <a:bodyPr wrap="square" lIns="90297" tIns="45149" rIns="90297" bIns="45149" anchor="t"/>
          <a:lstStyle/>
          <a:p>
            <a:pPr lvl="0" algn="l" hangingPunct="1"/>
            <a:fld id="{4B85D3D1-DF81-47A5-8C34-7F583BC4B12A}" type="slidenum">
              <a:t>2</a:t>
            </a:fld>
            <a:endParaRPr lang="ru-RU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8" name="Номер слайда 6">
            <a:extLst>
              <a:ext uri="{FF2B5EF4-FFF2-40B4-BE49-F238E27FC236}">
                <a16:creationId xmlns:a16="http://schemas.microsoft.com/office/drawing/2014/main" xmlns="" id="{A8EAD410-4843-4783-AD31-417A2AE227E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2F4470F-2F3D-40E0-82B1-058187177830}" type="slidenum">
              <a:t>2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16BF38F8-C8FB-5AF9-5956-9117FFF9A5C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446088" y="1244600"/>
            <a:ext cx="5965825" cy="33559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BC0C0F3F-9AF6-4582-A68C-666542E2D12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680" y="4787096"/>
            <a:ext cx="5486168" cy="3916420"/>
          </a:xfrm>
        </p:spPr>
        <p:txBody>
          <a:bodyPr wrap="square" lIns="90297" tIns="45149" rIns="90297" bIns="45149" anchor="t">
            <a:noAutofit/>
          </a:bodyPr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244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9A3B669-226F-AA02-5684-CED621817A6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72A4786-E237-4467-9BA7-B718C53F2E07}" type="slidenum">
              <a:t>3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27588B1-F32C-E577-9E2B-17C6A2611BF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9713" y="812800"/>
            <a:ext cx="7132637" cy="40116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34BAD888-C1CE-877A-1871-51D1E5884FF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389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D81F1AA-2BC2-D38B-95FC-494C05516C4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7061C0C-C483-41A6-8D1D-BC32B86F4520}" type="slidenum">
              <a:t>4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8CB3490-AEB1-B987-97DC-D8C921780A7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9713" y="812800"/>
            <a:ext cx="7132637" cy="40116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8FB37C-26F5-7F57-2234-8584569A43D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264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B76F95A-9D89-E1F9-DD94-6644DA1D4F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A2A1CE3-394A-49A0-8D41-681EC31980A2}" type="slidenum">
              <a:t>6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F987D233-2BDB-1EAF-8664-305302462B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9713" y="812800"/>
            <a:ext cx="7132637" cy="40116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AE90BB2A-EE52-39D1-037B-F8A3996C010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169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3A565A6-C412-51FB-89E0-90A96837DB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554" y="9448111"/>
            <a:ext cx="2971523" cy="498558"/>
          </a:xfrm>
        </p:spPr>
        <p:txBody>
          <a:bodyPr wrap="square" lIns="90297" tIns="45149" rIns="90297" bIns="45149" anchor="t"/>
          <a:lstStyle/>
          <a:p>
            <a:pPr lvl="0" algn="l" hangingPunct="1"/>
            <a:fld id="{244F05DD-0006-47DB-945E-09529859E15E}" type="slidenum">
              <a:t>13</a:t>
            </a:fld>
            <a:endParaRPr lang="ru-RU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8" name="Номер слайда 6">
            <a:extLst>
              <a:ext uri="{FF2B5EF4-FFF2-40B4-BE49-F238E27FC236}">
                <a16:creationId xmlns:a16="http://schemas.microsoft.com/office/drawing/2014/main" xmlns="" id="{515A03BC-400D-1C75-7C9F-7AF373F9CF9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D1AF3CA-4803-4698-8DAD-265FF74853C5}" type="slidenum">
              <a:t>13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10614198-0709-1A18-F746-34C35823E4D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446088" y="1244600"/>
            <a:ext cx="5965825" cy="33559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58F0BBA4-AC97-4CAE-6FB5-7C44C981F3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680" y="4787096"/>
            <a:ext cx="5486168" cy="3916420"/>
          </a:xfrm>
        </p:spPr>
        <p:txBody>
          <a:bodyPr wrap="square" lIns="90297" tIns="45149" rIns="90297" bIns="45149" anchor="t">
            <a:noAutofit/>
          </a:bodyPr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790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99E858B-5A2A-2BFC-C6AE-4198409968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554" y="9448111"/>
            <a:ext cx="2971523" cy="498558"/>
          </a:xfrm>
        </p:spPr>
        <p:txBody>
          <a:bodyPr wrap="square" lIns="90297" tIns="45149" rIns="90297" bIns="45149" anchor="t"/>
          <a:lstStyle/>
          <a:p>
            <a:pPr lvl="0" algn="l" hangingPunct="1"/>
            <a:fld id="{E3ECDBBB-FD49-4747-B71F-28FA655E4AF8}" type="slidenum">
              <a:t>14</a:t>
            </a:fld>
            <a:endParaRPr lang="ru-RU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8" name="Номер слайда 6">
            <a:extLst>
              <a:ext uri="{FF2B5EF4-FFF2-40B4-BE49-F238E27FC236}">
                <a16:creationId xmlns:a16="http://schemas.microsoft.com/office/drawing/2014/main" xmlns="" id="{0E97D0FD-2DA9-F876-1491-BD6D70D3F1D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9BA2445-7893-414B-9189-CBD0C107612A}" type="slidenum">
              <a:t>14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1D6A5AC2-1220-F71B-8BFF-683EE36198D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446088" y="1244600"/>
            <a:ext cx="5965825" cy="33559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8987DB6-7B69-3932-C1B2-0CABFFD335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680" y="4787096"/>
            <a:ext cx="5486168" cy="3916420"/>
          </a:xfrm>
        </p:spPr>
        <p:txBody>
          <a:bodyPr wrap="square" lIns="90297" tIns="45149" rIns="90297" bIns="45149" anchor="t">
            <a:noAutofit/>
          </a:bodyPr>
          <a:lstStyle/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380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07A964D-A1D4-03D8-19CF-025D3FA116B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06D40AC-4AA9-49DC-B616-30B14DC1C3C3}" type="slidenum">
              <a:t>15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07F2EB54-A148-88C9-ADA3-06CDC94A0FA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9713" y="812800"/>
            <a:ext cx="7132637" cy="40116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32D543A0-3CA0-0040-A958-BB8911057F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01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EA3F38A-33A4-7C4A-9733-5D4E0E09FE6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0208D17-BF4C-457F-AF4E-33F495A47873}" type="slidenum">
              <a:t>17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7972B01B-0487-2F84-5726-528911A8097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39713" y="812800"/>
            <a:ext cx="7132637" cy="40116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024DFF60-89AA-E796-C35E-025E24440D9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795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9DFB58-2E8B-7034-347F-ACBC231C1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B6F94F-BFF1-ADE6-919D-1F97D757E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861286-4552-04FF-24A4-26146B410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067756F-6E2E-43C0-8FAC-17C9AA4CFC25}" type="datetime1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3C9592-92B7-822B-654C-3EFF84184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B10EBC-DB76-BB6E-40BD-33D100D11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46A4633-7F92-4011-BE5B-06FF8625DD4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74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3089DF-3F18-300F-86F5-F35C49542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EE48EE6-40D9-B1AF-C6F6-82E0B1BFF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2C14F72-90B2-7242-8D83-11537FAA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AD45C58-524A-47A2-B1E9-43D1F50AC6CB}" type="datetime1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FEDD2F-B2E4-4EE2-E6EC-5291863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7A1EEAF-4143-D662-6A63-8A45A5B57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4C91C8C-813D-4830-9373-2047E720E1E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18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8BF9BE7-B3DB-82D5-2EC0-F27048A4F1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02DCF74-68E6-25B4-CF83-F5940D2903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714973-C779-53D3-2512-194BFAA00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0F74CC8-AA97-4F5A-84B8-DED139104FDB}" type="datetime1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EC77778-D9EE-B946-2AF0-B02075EB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F3CBDAD-D772-2274-B834-685DFBC35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A1A98C9-A669-488C-B078-07B7950671F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008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5958B4-5C48-C66F-579A-3ACCB6F92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A65754-19D5-EC4A-2004-83EFBF273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F84C5B-D60E-3D16-2F8C-76FE6684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EFD53CE-0813-4191-8915-F99182631093}" type="datetime1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616CCD-C4E3-1BF2-2769-19781313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07C75EB-CE1A-B04F-3D7B-9FE0A1F46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2272148-03FD-44FD-8247-E5F9B57B259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79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D7639A-4FF6-FA35-19B6-69275FA37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C0996A1-4D0F-3BCA-8C84-4169927CB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B8AF423-9CBB-AE28-CFCF-EEDDC07FF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DEA871D-47BF-4C15-80B7-91339D6692BC}" type="datetime1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2518F5-33F0-795D-13DB-963F20CBC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577F80-9035-26FB-16DD-D2CB3B851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FE81F85-A786-4328-859C-BC957DD7E0F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5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401DA5-341D-8D49-2B03-0D8DA4D9E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97EC6C-FE83-8203-11D6-A4567FA3EF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5346448-BACB-3687-0FB0-95D61CD165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C8385B2-AB6F-C346-DF04-BA72A77F4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B25A9B4-37B9-4418-A56E-B875E5A28D5D}" type="datetime1">
              <a:rPr lang="ru-RU" smtClean="0"/>
              <a:t>13.01.2026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B9B9827-47EC-779D-C334-705FE3564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80DFE2C-4273-B48C-C82B-951369C11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8DCC151-C9E7-4D76-B96A-D48A9200039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097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74EA81-9D2A-B484-4312-AF8EA427A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E822F00-72C6-E342-C2B6-5EC002222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9EF3D45-2195-8DDE-F99E-4CE96DA1B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50C6295-1F64-1FA0-527E-2F171B8255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CA02321-2714-32B2-701D-F05F91007A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6229FCE-D0DB-8DEE-90EA-1CAADDC09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1ABFE3C-BC89-4B3D-B8D5-FE8FCA3D5C74}" type="datetime1">
              <a:rPr lang="ru-RU" smtClean="0"/>
              <a:t>13.01.2026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66AA8A5-33CA-DDD2-4BE6-329231F2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FA534D2-A8DE-13F1-D2A3-2EE4AA2FE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AEFFDAD-2B10-4288-AE76-21D585961B1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710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5D594-9929-DDEC-DFDC-0C57E7CBB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FFD4AA5-F48D-FE03-2653-F87193B02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4EA8D7-62E2-4986-9915-6170D5E61355}" type="datetime1">
              <a:rPr lang="ru-RU" smtClean="0"/>
              <a:t>13.01.2026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9F4C66E-E973-68F7-EE71-F6D5E7B6B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ECEC487-6810-D356-2823-7993ED4C7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CD08C28-1894-4187-A474-815B4C7FE79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080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6268ACD-8B3A-730B-289E-1DAD724FD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A189512-BA53-41EC-A626-7F7D9607BBC6}" type="datetime1">
              <a:rPr lang="ru-RU" smtClean="0"/>
              <a:t>13.01.2026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4B95C61-B2AF-FAA9-1E83-89DE63F3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B31B3F0-89A6-4F2C-9570-DB07EC26D36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203200" y="114300"/>
            <a:ext cx="1041400" cy="6959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B79668E-B443-85EF-8D0B-2165915E8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B99819B-19CA-4335-AA00-2D97ABA20D6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69399B-FC29-CC74-D945-DE0150C13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7BC26B-9550-158D-AB8F-DE8366EDD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F6B81CB-7BBD-FBEF-5B63-4CCE80F68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9571523-0BC9-1526-2316-B3661887E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1F9D40FF-F32E-4DB3-B0C9-8B66AAFA102D}" type="datetime1">
              <a:rPr lang="ru-RU" smtClean="0"/>
              <a:t>13.01.2026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BA804C4-805C-A8FB-8D10-8BDA59515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1CBB104-A05D-2FFB-4E0D-5E4D6095F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C2B69A9-C49B-48C7-B581-F2601688451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305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A28317-A814-56D7-E4EB-436F1F539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975A300-CA3D-43D1-5CFB-BAFC9298D4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E145C9F-46C1-FC73-F4F7-D9CF2862A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3CDBE29-68EC-E908-0A25-9DAAFBD07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407E8054-9D3E-4776-B7D1-3689E6117984}" type="datetime1">
              <a:rPr lang="ru-RU" smtClean="0"/>
              <a:t>13.01.2026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0ACAEE8-A04E-FB0F-67E4-4B4460CAA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B446BAC-D231-FDE2-9C01-B36807BF6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5D19667-70AC-497D-9E23-87CD2929FE2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860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5B71F8-5C2C-7BEA-3981-9C14CDA263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>
            <a:noAutofit/>
          </a:bodyPr>
          <a:lstStyle/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B294191-2C68-BD76-ED2B-0F7045C0CC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>
            <a:noAutofit/>
          </a:bodyPr>
          <a:lstStyle/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EF84CB-3E87-C97D-83EA-B8820A46E45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0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>
            <a:noAutofit/>
          </a:bodyPr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0D34AF6E-6C80-4200-8F1F-C35072724456}" type="datetime1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FE7753-D318-AF27-F542-EB34FF5060F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479" y="6356520"/>
            <a:ext cx="41144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>
            <a:noAutofit/>
          </a:bodyPr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B02CBE5-C336-24C4-CF0A-5D96A01EA19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4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>
            <a:noAutofit/>
          </a:bodyPr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B4D8CB52-A758-4BC1-90B9-F5F025FDF31D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lvl="0" algn="l" rtl="0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ru-RU" sz="4400" b="0" i="0" u="none" strike="noStrike" kern="1200" spc="0">
          <a:ln>
            <a:noFill/>
          </a:ln>
          <a:solidFill>
            <a:srgbClr val="000000"/>
          </a:solidFill>
          <a:latin typeface="Calibri Light" pitchFamily="18"/>
          <a:ea typeface="Microsoft YaHei" pitchFamily="2"/>
          <a:cs typeface="Mangal" pitchFamily="2"/>
        </a:defRPr>
      </a:lvl1pPr>
    </p:titleStyle>
    <p:bodyStyle>
      <a:lvl1pPr lvl="0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1pPr>
      <a:lvl2pPr lvl="1" algn="l" rtl="0" hangingPunct="1">
        <a:lnSpc>
          <a:spcPct val="90000"/>
        </a:lnSpc>
        <a:spcBef>
          <a:spcPts val="0"/>
        </a:spcBef>
        <a:spcAft>
          <a:spcPts val="1417"/>
        </a:spcAft>
        <a:buSzPct val="75000"/>
        <a:buFont typeface="StarSymbol"/>
        <a:buChar char="–"/>
        <a:tabLst/>
        <a:defRPr lang="ru-RU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2pPr>
      <a:lvl3pPr lvl="2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3pPr>
      <a:lvl4pPr lvl="3" algn="l" rtl="0" hangingPunct="1">
        <a:lnSpc>
          <a:spcPct val="90000"/>
        </a:lnSpc>
        <a:spcBef>
          <a:spcPts val="0"/>
        </a:spcBef>
        <a:spcAft>
          <a:spcPts val="1417"/>
        </a:spcAft>
        <a:buSzPct val="75000"/>
        <a:buFont typeface="StarSymbol"/>
        <a:buChar char="–"/>
        <a:tabLst/>
        <a:defRPr lang="ru-RU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4pPr>
      <a:lvl5pPr lvl="4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5pPr>
      <a:lvl6pPr lvl="5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6pPr>
      <a:lvl7pPr lvl="6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7pPr>
      <a:lvl8pPr lvl="7" algn="l" rtl="0" hangingPunct="1">
        <a:lnSpc>
          <a:spcPct val="90000"/>
        </a:lnSpc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8pPr>
      <a:lvl9pPr marL="0" marR="0" lvl="0" indent="0" algn="l" rtl="0" hangingPunct="1">
        <a:lnSpc>
          <a:spcPct val="90000"/>
        </a:lnSpc>
        <a:spcBef>
          <a:spcPts val="1001"/>
        </a:spcBef>
        <a:spcAft>
          <a:spcPts val="1417"/>
        </a:spcAft>
        <a:buSzPct val="45000"/>
        <a:buFont typeface="Arial" pitchFamily="32"/>
        <a:buChar char="•"/>
        <a:tabLst/>
        <a:defRPr lang="ru-RU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1.sv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4.png"/><Relationship Id="rId4" Type="http://schemas.openxmlformats.org/officeDocument/2006/relationships/image" Target="../media/image2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6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10.png"/><Relationship Id="rId4" Type="http://schemas.openxmlformats.org/officeDocument/2006/relationships/image" Target="../media/image28.png"/><Relationship Id="rId9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20.png"/><Relationship Id="rId7" Type="http://schemas.openxmlformats.org/officeDocument/2006/relationships/chart" Target="../charts/chart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4.png"/><Relationship Id="rId4" Type="http://schemas.openxmlformats.org/officeDocument/2006/relationships/image" Target="../media/image21.svg"/><Relationship Id="rId9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chart" Target="../charts/chart7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4.pn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>
            <a:extLst>
              <a:ext uri="{FF2B5EF4-FFF2-40B4-BE49-F238E27FC236}">
                <a16:creationId xmlns:a16="http://schemas.microsoft.com/office/drawing/2014/main" xmlns="" id="{B044A06E-3F39-A1F8-8839-ABC4FDDB482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xmlns="" id="{5F70F3B4-5B4B-DE8A-E035-0AFE1BC8E768}"/>
              </a:ext>
            </a:extLst>
          </p:cNvPr>
          <p:cNvSpPr/>
          <p:nvPr/>
        </p:nvSpPr>
        <p:spPr>
          <a:xfrm>
            <a:off x="965520" y="2571120"/>
            <a:ext cx="3511440" cy="91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5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ДОКЛАД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xmlns="" id="{F0D53A76-4749-5E44-7075-A1F5FEA855EB}"/>
              </a:ext>
            </a:extLst>
          </p:cNvPr>
          <p:cNvSpPr/>
          <p:nvPr/>
        </p:nvSpPr>
        <p:spPr>
          <a:xfrm>
            <a:off x="684359" y="4510800"/>
            <a:ext cx="9836280" cy="1736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600" b="0" i="0" u="none" strike="noStrike" kern="1200" spc="0" dirty="0">
                <a:ln>
                  <a:noFill/>
                </a:ln>
                <a:solidFill>
                  <a:srgbClr val="475162"/>
                </a:solidFill>
                <a:latin typeface="Arial" pitchFamily="34"/>
                <a:ea typeface="Microsoft YaHei" pitchFamily="2"/>
                <a:cs typeface="Arial" pitchFamily="34"/>
              </a:rPr>
              <a:t>главного врача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600" b="0" i="0" u="none" strike="noStrike" kern="1200" spc="0" dirty="0">
                <a:ln>
                  <a:noFill/>
                </a:ln>
                <a:solidFill>
                  <a:srgbClr val="475162"/>
                </a:solidFill>
                <a:latin typeface="Arial" pitchFamily="34"/>
                <a:ea typeface="Microsoft YaHei" pitchFamily="2"/>
                <a:cs typeface="Arial" pitchFamily="34"/>
              </a:rPr>
              <a:t>ГБУЗ «ДГП № 32» ДЗМ Кодзоева З.М.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600" b="0" i="0" u="none" strike="noStrike" kern="1200" spc="0" dirty="0">
                <a:ln>
                  <a:noFill/>
                </a:ln>
                <a:solidFill>
                  <a:srgbClr val="475162"/>
                </a:solidFill>
                <a:latin typeface="Arial" pitchFamily="34"/>
                <a:ea typeface="Microsoft YaHei" pitchFamily="2"/>
                <a:cs typeface="Arial" pitchFamily="34"/>
              </a:rPr>
              <a:t>за 2025 год</a:t>
            </a:r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xmlns="" id="{255161CF-CE81-B196-0557-872FA54AD2C2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84359" y="477000"/>
            <a:ext cx="1845359" cy="922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7">
            <a:extLst>
              <a:ext uri="{FF2B5EF4-FFF2-40B4-BE49-F238E27FC236}">
                <a16:creationId xmlns:a16="http://schemas.microsoft.com/office/drawing/2014/main" xmlns="" id="{EF99C3D3-43B0-3F5A-DB85-0F95615BB8B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59440" y="2802600"/>
            <a:ext cx="406080" cy="450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AB8651E8-B005-442C-8CC4-0517BDA92D7F}"/>
              </a:ext>
            </a:extLst>
          </p:cNvPr>
          <p:cNvSpPr/>
          <p:nvPr/>
        </p:nvSpPr>
        <p:spPr>
          <a:xfrm>
            <a:off x="978043" y="1123129"/>
            <a:ext cx="9068680" cy="2544180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304D484-92E2-4C5E-82E1-8FFC5143781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559536" y="-668804"/>
            <a:chExt cx="12192000" cy="6858000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81912515-22F1-4E6E-99D1-41A95CCC125C}"/>
                </a:ext>
              </a:extLst>
            </p:cNvPr>
            <p:cNvGrpSpPr/>
            <p:nvPr userDrawn="1"/>
          </p:nvGrpSpPr>
          <p:grpSpPr>
            <a:xfrm>
              <a:off x="-559536" y="-668804"/>
              <a:ext cx="12192000" cy="6858000"/>
              <a:chOff x="-559536" y="-668804"/>
              <a:chExt cx="12192000" cy="685800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01F6D9A3-ADBD-4CD1-B7BF-43C2FA769826}"/>
                  </a:ext>
                </a:extLst>
              </p:cNvPr>
              <p:cNvSpPr txBox="1"/>
              <p:nvPr/>
            </p:nvSpPr>
            <p:spPr>
              <a:xfrm>
                <a:off x="919344" y="-361846"/>
                <a:ext cx="768855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Количество детей-инвалидов</a:t>
                </a:r>
              </a:p>
            </p:txBody>
          </p:sp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xmlns="" id="{E347CC2E-7DC1-431F-897D-B8173F414E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 rot="17712767">
                <a:off x="499282" y="-241953"/>
                <a:ext cx="336318" cy="351103"/>
              </a:xfrm>
              <a:prstGeom prst="rect">
                <a:avLst/>
              </a:prstGeom>
            </p:spPr>
          </p:pic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4DCA439C-865A-4D9F-9B03-8F6B902B0000}"/>
                  </a:ext>
                </a:extLst>
              </p:cNvPr>
              <p:cNvSpPr/>
              <p:nvPr/>
            </p:nvSpPr>
            <p:spPr>
              <a:xfrm>
                <a:off x="596900" y="954048"/>
                <a:ext cx="9283700" cy="18000"/>
              </a:xfrm>
              <a:prstGeom prst="rect">
                <a:avLst/>
              </a:prstGeom>
              <a:solidFill>
                <a:srgbClr val="1B2E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xmlns="" id="{8CFE3492-E9EB-4F8C-B406-844A0BE8E7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59536" y="-668804"/>
                <a:ext cx="12192000" cy="6858000"/>
              </a:xfrm>
              <a:prstGeom prst="rect">
                <a:avLst/>
              </a:prstGeom>
            </p:spPr>
          </p:pic>
        </p:grp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7762F08-AD6F-4403-A6EB-5AACD0BFED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9877606" y="252116"/>
              <a:ext cx="1364438" cy="404418"/>
            </a:xfrm>
            <a:prstGeom prst="rect">
              <a:avLst/>
            </a:prstGeom>
          </p:spPr>
        </p:pic>
      </p:grp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02EE5B97-556E-4F28-A89B-F985F34CB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976599"/>
              </p:ext>
            </p:extLst>
          </p:nvPr>
        </p:nvGraphicFramePr>
        <p:xfrm>
          <a:off x="1060434" y="3784923"/>
          <a:ext cx="8904289" cy="209169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637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86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68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12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584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86540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80088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solidFill>
                      <a:srgbClr val="A4B85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г</a:t>
                      </a:r>
                    </a:p>
                  </a:txBody>
                  <a:tcPr marL="9525" marR="9525" marT="9525" marB="0" anchor="ctr">
                    <a:solidFill>
                      <a:srgbClr val="A4B85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 г</a:t>
                      </a:r>
                    </a:p>
                  </a:txBody>
                  <a:tcPr marL="9525" marR="9525" marT="9525" marB="0" anchor="ctr">
                    <a:solidFill>
                      <a:srgbClr val="A4B85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Из них:</a:t>
                      </a:r>
                    </a:p>
                  </a:txBody>
                  <a:tcPr marL="9525" marR="9525" marT="9525" marB="0" anchor="ctr">
                    <a:solidFill>
                      <a:srgbClr val="A4B8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Установлена впервые в 2025 году</a:t>
                      </a:r>
                    </a:p>
                  </a:txBody>
                  <a:tcPr marL="9525" marR="9525" marT="9525" marB="0" anchor="ctr">
                    <a:solidFill>
                      <a:srgbClr val="A4B8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0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solidFill>
                      <a:srgbClr val="A4B85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>
                    <a:solidFill>
                      <a:srgbClr val="A4B85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Мальчики</a:t>
                      </a:r>
                    </a:p>
                  </a:txBody>
                  <a:tcPr marL="9525" marR="9525" marT="9525" marB="0" anchor="ctr">
                    <a:solidFill>
                      <a:srgbClr val="A4B85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Девочки</a:t>
                      </a:r>
                    </a:p>
                  </a:txBody>
                  <a:tcPr marL="9525" marR="9525" marT="9525" marB="0" anchor="ctr">
                    <a:solidFill>
                      <a:srgbClr val="A4B856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0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ДГП 32 Филиал № 2</a:t>
                      </a:r>
                    </a:p>
                    <a:p>
                      <a:pPr algn="l" rtl="0" fontAlgn="ctr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DE5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9525" marR="9525" marT="9525" marB="0" anchor="ctr">
                    <a:solidFill>
                      <a:srgbClr val="DDE5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ctr">
                    <a:solidFill>
                      <a:srgbClr val="DDE5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ctr">
                    <a:solidFill>
                      <a:srgbClr val="DDE5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ctr">
                    <a:solidFill>
                      <a:srgbClr val="DDE5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solidFill>
                      <a:srgbClr val="DDE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09A5F98-6A55-4794-9D91-ECBE6322F5EC}"/>
              </a:ext>
            </a:extLst>
          </p:cNvPr>
          <p:cNvSpPr txBox="1"/>
          <p:nvPr/>
        </p:nvSpPr>
        <p:spPr>
          <a:xfrm>
            <a:off x="1645783" y="1210241"/>
            <a:ext cx="9068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Среди причин, обусловивших возникновение инвалидности у детей </a:t>
            </a:r>
          </a:p>
          <a:p>
            <a:endParaRPr lang="ru-RU" sz="1600" b="1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	на 1 месте - болезни нервной системы, </a:t>
            </a:r>
          </a:p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	на 2 месте - врожденные аномалии,  </a:t>
            </a:r>
          </a:p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	на 3 месте – заболевания эндокринной системы. </a:t>
            </a:r>
          </a:p>
          <a:p>
            <a:endParaRPr lang="ru-RU" sz="1600" b="1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2025 году реабилитацию прошли </a:t>
            </a:r>
            <a:r>
              <a:rPr lang="ru-RU" sz="16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120</a:t>
            </a:r>
            <a:endParaRPr lang="ru-RU" sz="1600" b="1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Осмотрены на дому врачами-специалистами – </a:t>
            </a:r>
            <a:r>
              <a:rPr lang="ru-RU" sz="16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120</a:t>
            </a:r>
            <a:endParaRPr lang="ru-RU" sz="1600" b="1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878C48CB-C883-420A-A909-DDFE9BBB62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rot="17712767">
            <a:off x="1291843" y="1753052"/>
            <a:ext cx="237788" cy="24824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C5F404D8-9C94-4068-8851-C669AED831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rot="17712767">
            <a:off x="1291843" y="2759159"/>
            <a:ext cx="237788" cy="24824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AF509F8D-BA7E-4D6D-867C-7EACD29F97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rot="17712767">
            <a:off x="1291843" y="3217910"/>
            <a:ext cx="237788" cy="248241"/>
          </a:xfrm>
          <a:prstGeom prst="rect">
            <a:avLst/>
          </a:prstGeom>
        </p:spPr>
      </p:pic>
      <p:sp>
        <p:nvSpPr>
          <p:cNvPr id="31" name="Шестиугольник 30">
            <a:extLst>
              <a:ext uri="{FF2B5EF4-FFF2-40B4-BE49-F238E27FC236}">
                <a16:creationId xmlns:a16="http://schemas.microsoft.com/office/drawing/2014/main" xmlns="" id="{2C8C1E7D-CE74-4687-9138-90D534FB9402}"/>
              </a:ext>
            </a:extLst>
          </p:cNvPr>
          <p:cNvSpPr/>
          <p:nvPr/>
        </p:nvSpPr>
        <p:spPr>
          <a:xfrm>
            <a:off x="9909288" y="2172177"/>
            <a:ext cx="1131372" cy="975321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Шестиугольник 29">
            <a:extLst>
              <a:ext uri="{FF2B5EF4-FFF2-40B4-BE49-F238E27FC236}">
                <a16:creationId xmlns:a16="http://schemas.microsoft.com/office/drawing/2014/main" xmlns="" id="{CB782BBE-3523-4637-B8B8-BE7126699D28}"/>
              </a:ext>
            </a:extLst>
          </p:cNvPr>
          <p:cNvSpPr/>
          <p:nvPr/>
        </p:nvSpPr>
        <p:spPr>
          <a:xfrm>
            <a:off x="9167435" y="3592448"/>
            <a:ext cx="1372840" cy="1183482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348937" y="-44991"/>
            <a:ext cx="943305" cy="364679"/>
          </a:xfrm>
        </p:spPr>
        <p:txBody>
          <a:bodyPr/>
          <a:lstStyle/>
          <a:p>
            <a:pPr lvl="0"/>
            <a:r>
              <a:rPr lang="ru-RU" sz="48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75296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304D484-92E2-4C5E-82E1-8FFC51437813}"/>
              </a:ext>
            </a:extLst>
          </p:cNvPr>
          <p:cNvGrpSpPr/>
          <p:nvPr/>
        </p:nvGrpSpPr>
        <p:grpSpPr>
          <a:xfrm>
            <a:off x="27419" y="0"/>
            <a:ext cx="12192000" cy="6858000"/>
            <a:chOff x="0" y="0"/>
            <a:chExt cx="12192000" cy="6858000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81912515-22F1-4E6E-99D1-41A95CCC125C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01F6D9A3-ADBD-4CD1-B7BF-43C2FA769826}"/>
                  </a:ext>
                </a:extLst>
              </p:cNvPr>
              <p:cNvSpPr txBox="1"/>
              <p:nvPr/>
            </p:nvSpPr>
            <p:spPr>
              <a:xfrm>
                <a:off x="627765" y="368299"/>
                <a:ext cx="871725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Профилактические медицинские осмотры </a:t>
                </a:r>
              </a:p>
            </p:txBody>
          </p:sp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xmlns="" id="{E347CC2E-7DC1-431F-897D-B8173F414E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 rot="17712767">
                <a:off x="231374" y="519825"/>
                <a:ext cx="336318" cy="351103"/>
              </a:xfrm>
              <a:prstGeom prst="rect">
                <a:avLst/>
              </a:prstGeom>
            </p:spPr>
          </p:pic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4DCA439C-865A-4D9F-9B03-8F6B902B0000}"/>
                  </a:ext>
                </a:extLst>
              </p:cNvPr>
              <p:cNvSpPr/>
              <p:nvPr/>
            </p:nvSpPr>
            <p:spPr>
              <a:xfrm>
                <a:off x="596900" y="954048"/>
                <a:ext cx="9283700" cy="18000"/>
              </a:xfrm>
              <a:prstGeom prst="rect">
                <a:avLst/>
              </a:prstGeom>
              <a:solidFill>
                <a:srgbClr val="1B2E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xmlns="" id="{8CFE3492-E9EB-4F8C-B406-844A0BE8E7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</p:grp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7762F08-AD6F-4403-A6EB-5AACD0BFED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0508365" y="865242"/>
              <a:ext cx="1364438" cy="404418"/>
            </a:xfrm>
            <a:prstGeom prst="rect">
              <a:avLst/>
            </a:prstGeom>
          </p:spPr>
        </p:pic>
      </p:grp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BC0B3CBF-B206-4FFB-8FBE-B8C43C3908A5}"/>
              </a:ext>
            </a:extLst>
          </p:cNvPr>
          <p:cNvSpPr/>
          <p:nvPr/>
        </p:nvSpPr>
        <p:spPr>
          <a:xfrm>
            <a:off x="623301" y="1269660"/>
            <a:ext cx="8876142" cy="2181941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BB0339A-C561-47B2-8942-C52B59679537}"/>
              </a:ext>
            </a:extLst>
          </p:cNvPr>
          <p:cNvSpPr txBox="1"/>
          <p:nvPr/>
        </p:nvSpPr>
        <p:spPr>
          <a:xfrm>
            <a:off x="1076497" y="1698912"/>
            <a:ext cx="7969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Проводятся в соответствии с Приказом Минздрава РФ от 10 августа 2017 г. № 514н</a:t>
            </a:r>
          </a:p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«О Порядке проведения профилактических медицинских осмотров несовершеннолетних».</a:t>
            </a:r>
          </a:p>
        </p:txBody>
      </p:sp>
      <p:sp>
        <p:nvSpPr>
          <p:cNvPr id="24" name="Шестиугольник 23">
            <a:extLst>
              <a:ext uri="{FF2B5EF4-FFF2-40B4-BE49-F238E27FC236}">
                <a16:creationId xmlns:a16="http://schemas.microsoft.com/office/drawing/2014/main" xmlns="" id="{24F94621-7E0E-4499-8C06-FB554D874C45}"/>
              </a:ext>
            </a:extLst>
          </p:cNvPr>
          <p:cNvSpPr/>
          <p:nvPr/>
        </p:nvSpPr>
        <p:spPr>
          <a:xfrm>
            <a:off x="5846895" y="2909960"/>
            <a:ext cx="1131372" cy="975321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7">
            <a:extLst>
              <a:ext uri="{FF2B5EF4-FFF2-40B4-BE49-F238E27FC236}">
                <a16:creationId xmlns:a16="http://schemas.microsoft.com/office/drawing/2014/main" xmlns="" id="{BC0B3CBF-B206-4FFB-8FBE-B8C43C3908A5}"/>
              </a:ext>
            </a:extLst>
          </p:cNvPr>
          <p:cNvSpPr/>
          <p:nvPr/>
        </p:nvSpPr>
        <p:spPr>
          <a:xfrm>
            <a:off x="3790949" y="4233399"/>
            <a:ext cx="8104619" cy="2181941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Объем профилактических медицинских осмотров зависит от возраста детей. </a:t>
            </a:r>
          </a:p>
          <a:p>
            <a:endParaRPr lang="ru-RU" sz="1600" b="1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2025 году охват профилактическими осмотрами составил 95,0%.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Шестиугольник 22">
            <a:extLst>
              <a:ext uri="{FF2B5EF4-FFF2-40B4-BE49-F238E27FC236}">
                <a16:creationId xmlns:a16="http://schemas.microsoft.com/office/drawing/2014/main" xmlns="" id="{2834C4AB-F9B8-4EE1-A353-1A9253740D05}"/>
              </a:ext>
            </a:extLst>
          </p:cNvPr>
          <p:cNvSpPr/>
          <p:nvPr/>
        </p:nvSpPr>
        <p:spPr>
          <a:xfrm>
            <a:off x="2822903" y="3723580"/>
            <a:ext cx="1372840" cy="1183482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72" y="3621852"/>
            <a:ext cx="3095624" cy="2895108"/>
          </a:xfrm>
          <a:prstGeom prst="rect">
            <a:avLst/>
          </a:prstGeom>
        </p:spPr>
      </p:pic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327873" y="-79093"/>
            <a:ext cx="891546" cy="364679"/>
          </a:xfrm>
        </p:spPr>
        <p:txBody>
          <a:bodyPr/>
          <a:lstStyle/>
          <a:p>
            <a:pPr lvl="0"/>
            <a:r>
              <a:rPr lang="ru-RU" sz="4800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614789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304D484-92E2-4C5E-82E1-8FFC5143781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81912515-22F1-4E6E-99D1-41A95CCC125C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xmlns="" id="{8CFE3492-E9EB-4F8C-B406-844A0BE8E7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01F6D9A3-ADBD-4CD1-B7BF-43C2FA769826}"/>
                  </a:ext>
                </a:extLst>
              </p:cNvPr>
              <p:cNvSpPr txBox="1"/>
              <p:nvPr/>
            </p:nvSpPr>
            <p:spPr>
              <a:xfrm>
                <a:off x="620849" y="312112"/>
                <a:ext cx="1004283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Дети-сироты, находящиеся под опекой</a:t>
                </a:r>
              </a:p>
            </p:txBody>
          </p:sp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xmlns="" id="{E347CC2E-7DC1-431F-897D-B8173F414E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 rot="17712767">
                <a:off x="239822" y="419668"/>
                <a:ext cx="336318" cy="351103"/>
              </a:xfrm>
              <a:prstGeom prst="rect">
                <a:avLst/>
              </a:prstGeom>
            </p:spPr>
          </p:pic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4DCA439C-865A-4D9F-9B03-8F6B902B0000}"/>
                  </a:ext>
                </a:extLst>
              </p:cNvPr>
              <p:cNvSpPr/>
              <p:nvPr/>
            </p:nvSpPr>
            <p:spPr>
              <a:xfrm>
                <a:off x="596900" y="954048"/>
                <a:ext cx="9283700" cy="18000"/>
              </a:xfrm>
              <a:prstGeom prst="rect">
                <a:avLst/>
              </a:prstGeom>
              <a:solidFill>
                <a:srgbClr val="1B2E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7762F08-AD6F-4403-A6EB-5AACD0BFED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0424791" y="855547"/>
              <a:ext cx="1364438" cy="404418"/>
            </a:xfrm>
            <a:prstGeom prst="rect">
              <a:avLst/>
            </a:prstGeom>
          </p:spPr>
        </p:pic>
      </p:grp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B8646355-B852-48FB-8458-2BCCC387213F}"/>
              </a:ext>
            </a:extLst>
          </p:cNvPr>
          <p:cNvSpPr/>
          <p:nvPr/>
        </p:nvSpPr>
        <p:spPr>
          <a:xfrm>
            <a:off x="353618" y="1057756"/>
            <a:ext cx="9342831" cy="2628419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714BCC8-11E9-4D4B-A97E-90AB092BF441}"/>
              </a:ext>
            </a:extLst>
          </p:cNvPr>
          <p:cNvSpPr txBox="1"/>
          <p:nvPr/>
        </p:nvSpPr>
        <p:spPr>
          <a:xfrm>
            <a:off x="492104" y="1531453"/>
            <a:ext cx="92043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соответствии с приказом Минздрава России № 275н от 21 апреля 2022г </a:t>
            </a:r>
          </a:p>
          <a:p>
            <a:endParaRPr lang="ru-RU" sz="1600" b="1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«Об утверждении Порядка диспансеризации детей-сирот и детей, оставшихся без попечения родителей, в том числе усыновленных (удочеренных), принятых под опеку (попечительство), в приемную или патронатную семью» проводится диспансеризацией детей, находящихся под опекой и в трудной жизненной ситуации.</a:t>
            </a:r>
          </a:p>
        </p:txBody>
      </p:sp>
      <p:sp>
        <p:nvSpPr>
          <p:cNvPr id="27" name="Шестиугольник 26">
            <a:extLst>
              <a:ext uri="{FF2B5EF4-FFF2-40B4-BE49-F238E27FC236}">
                <a16:creationId xmlns:a16="http://schemas.microsoft.com/office/drawing/2014/main" xmlns="" id="{9D627BA4-9840-4F87-A5D6-D1C766D62457}"/>
              </a:ext>
            </a:extLst>
          </p:cNvPr>
          <p:cNvSpPr/>
          <p:nvPr/>
        </p:nvSpPr>
        <p:spPr>
          <a:xfrm>
            <a:off x="3525539" y="4221980"/>
            <a:ext cx="1372840" cy="1183482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Шестиугольник 27">
            <a:extLst>
              <a:ext uri="{FF2B5EF4-FFF2-40B4-BE49-F238E27FC236}">
                <a16:creationId xmlns:a16="http://schemas.microsoft.com/office/drawing/2014/main" xmlns="" id="{D97A7A48-1F3A-4516-ACCE-5F60E6E95B1A}"/>
              </a:ext>
            </a:extLst>
          </p:cNvPr>
          <p:cNvSpPr/>
          <p:nvPr/>
        </p:nvSpPr>
        <p:spPr>
          <a:xfrm>
            <a:off x="5808795" y="2562883"/>
            <a:ext cx="1131372" cy="975321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932109"/>
              </p:ext>
            </p:extLst>
          </p:nvPr>
        </p:nvGraphicFramePr>
        <p:xfrm>
          <a:off x="361950" y="4159872"/>
          <a:ext cx="9334498" cy="21456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1089">
                  <a:extLst>
                    <a:ext uri="{9D8B030D-6E8A-4147-A177-3AD203B41FA5}">
                      <a16:colId xmlns:a16="http://schemas.microsoft.com/office/drawing/2014/main" xmlns="" val="383203165"/>
                    </a:ext>
                  </a:extLst>
                </a:gridCol>
                <a:gridCol w="1936905">
                  <a:extLst>
                    <a:ext uri="{9D8B030D-6E8A-4147-A177-3AD203B41FA5}">
                      <a16:colId xmlns:a16="http://schemas.microsoft.com/office/drawing/2014/main" xmlns="" val="3150032528"/>
                    </a:ext>
                  </a:extLst>
                </a:gridCol>
                <a:gridCol w="2352792">
                  <a:extLst>
                    <a:ext uri="{9D8B030D-6E8A-4147-A177-3AD203B41FA5}">
                      <a16:colId xmlns:a16="http://schemas.microsoft.com/office/drawing/2014/main" xmlns="" val="468018288"/>
                    </a:ext>
                  </a:extLst>
                </a:gridCol>
                <a:gridCol w="1903712">
                  <a:extLst>
                    <a:ext uri="{9D8B030D-6E8A-4147-A177-3AD203B41FA5}">
                      <a16:colId xmlns:a16="http://schemas.microsoft.com/office/drawing/2014/main" xmlns="" val="1377805041"/>
                    </a:ext>
                  </a:extLst>
                </a:gridCol>
              </a:tblGrid>
              <a:tr h="1072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A4B8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rgbClr val="1B2E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1B2E5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План </a:t>
                      </a:r>
                    </a:p>
                  </a:txBody>
                  <a:tcPr marL="68580" marR="68580" marT="0" marB="0">
                    <a:solidFill>
                      <a:srgbClr val="A4B8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rgbClr val="1B2E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1B2E5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Выполнено</a:t>
                      </a:r>
                    </a:p>
                  </a:txBody>
                  <a:tcPr marL="68580" marR="68580" marT="0" marB="0">
                    <a:solidFill>
                      <a:srgbClr val="A4B8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rgbClr val="1B2E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1B2E5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68580" marR="68580" marT="0" marB="0">
                    <a:solidFill>
                      <a:srgbClr val="A4B8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3863391"/>
                  </a:ext>
                </a:extLst>
              </a:tr>
              <a:tr h="1072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1B2E5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Дети в трудной жизненной ситуации   </a:t>
                      </a:r>
                    </a:p>
                  </a:txBody>
                  <a:tcPr marL="68580" marR="68580" marT="0" marB="0">
                    <a:solidFill>
                      <a:srgbClr val="A4B8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rgbClr val="1B2E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1B2E5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68580" marR="68580" marT="0" marB="0">
                    <a:solidFill>
                      <a:srgbClr val="DDE5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1B2E5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31 (за счет вновь прикрепленных детей)</a:t>
                      </a:r>
                    </a:p>
                  </a:txBody>
                  <a:tcPr marL="68580" marR="68580" marT="0" marB="0">
                    <a:solidFill>
                      <a:srgbClr val="DDE5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rgbClr val="1B2E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1B2E5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119,2</a:t>
                      </a:r>
                    </a:p>
                  </a:txBody>
                  <a:tcPr marL="68580" marR="68580" marT="0" marB="0">
                    <a:solidFill>
                      <a:srgbClr val="DDE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54999966"/>
                  </a:ext>
                </a:extLst>
              </a:tr>
            </a:tbl>
          </a:graphicData>
        </a:graphic>
      </p:graphicFrame>
      <p:sp>
        <p:nvSpPr>
          <p:cNvPr id="15" name="Номер слайда 1"/>
          <p:cNvSpPr txBox="1">
            <a:spLocks/>
          </p:cNvSpPr>
          <p:nvPr/>
        </p:nvSpPr>
        <p:spPr>
          <a:xfrm>
            <a:off x="11326333" y="-52567"/>
            <a:ext cx="865667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>
            <a:noAutofit/>
          </a:bodyPr>
          <a:lstStyle>
            <a:defPPr>
              <a:defRPr lang="ru-RU"/>
            </a:defPPr>
            <a:lvl1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183263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8">
            <a:extLst>
              <a:ext uri="{FF2B5EF4-FFF2-40B4-BE49-F238E27FC236}">
                <a16:creationId xmlns:a16="http://schemas.microsoft.com/office/drawing/2014/main" xmlns="" id="{0E80AD53-D75F-006F-7D69-9C83CA5E143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3600"/>
            <a:ext cx="12192000" cy="68576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: скругленные углы 46">
            <a:extLst>
              <a:ext uri="{FF2B5EF4-FFF2-40B4-BE49-F238E27FC236}">
                <a16:creationId xmlns:a16="http://schemas.microsoft.com/office/drawing/2014/main" xmlns="" id="{0B0BB0FB-4A49-B838-5C8E-A881FE1AD191}"/>
              </a:ext>
            </a:extLst>
          </p:cNvPr>
          <p:cNvSpPr/>
          <p:nvPr/>
        </p:nvSpPr>
        <p:spPr>
          <a:xfrm>
            <a:off x="6510314" y="4259231"/>
            <a:ext cx="5627609" cy="245404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" name="Прямоугольник 2">
            <a:extLst>
              <a:ext uri="{FF2B5EF4-FFF2-40B4-BE49-F238E27FC236}">
                <a16:creationId xmlns:a16="http://schemas.microsoft.com/office/drawing/2014/main" xmlns="" id="{99632927-1B14-B7E4-B6DE-86F454081DF6}"/>
              </a:ext>
            </a:extLst>
          </p:cNvPr>
          <p:cNvSpPr/>
          <p:nvPr/>
        </p:nvSpPr>
        <p:spPr>
          <a:xfrm>
            <a:off x="596880" y="954000"/>
            <a:ext cx="9283320" cy="1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1B2E51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67A584EA-CAB2-94AB-8089-DE5C20C7AA56}"/>
              </a:ext>
            </a:extLst>
          </p:cNvPr>
          <p:cNvSpPr/>
          <p:nvPr/>
        </p:nvSpPr>
        <p:spPr>
          <a:xfrm>
            <a:off x="728032" y="294480"/>
            <a:ext cx="7688160" cy="54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0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Кадровая</a:t>
            </a:r>
            <a:r>
              <a:rPr lang="ru-RU" sz="30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 укомплектованность</a:t>
            </a:r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xmlns="" id="{9E3C13D0-B10B-4E76-2970-2D0AA554F6D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 rot="3887400">
            <a:off x="306356" y="345780"/>
            <a:ext cx="335880" cy="35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108">
            <a:extLst>
              <a:ext uri="{FF2B5EF4-FFF2-40B4-BE49-F238E27FC236}">
                <a16:creationId xmlns:a16="http://schemas.microsoft.com/office/drawing/2014/main" xmlns="" id="{DB9D6D87-AECE-D17F-EECE-52B07C398A64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10477080" y="841680"/>
            <a:ext cx="1364040" cy="4039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: скругленные углы 41">
            <a:extLst>
              <a:ext uri="{FF2B5EF4-FFF2-40B4-BE49-F238E27FC236}">
                <a16:creationId xmlns:a16="http://schemas.microsoft.com/office/drawing/2014/main" xmlns="" id="{E9C1B289-5D33-640C-1759-29A84AE668BD}"/>
              </a:ext>
            </a:extLst>
          </p:cNvPr>
          <p:cNvSpPr/>
          <p:nvPr/>
        </p:nvSpPr>
        <p:spPr>
          <a:xfrm>
            <a:off x="590760" y="1445919"/>
            <a:ext cx="5784890" cy="102347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Box 43">
            <a:extLst>
              <a:ext uri="{FF2B5EF4-FFF2-40B4-BE49-F238E27FC236}">
                <a16:creationId xmlns:a16="http://schemas.microsoft.com/office/drawing/2014/main" xmlns="" id="{884EECF3-0A12-9627-D41F-185360586F31}"/>
              </a:ext>
            </a:extLst>
          </p:cNvPr>
          <p:cNvSpPr/>
          <p:nvPr/>
        </p:nvSpPr>
        <p:spPr>
          <a:xfrm>
            <a:off x="2147881" y="1674611"/>
            <a:ext cx="4332960" cy="73964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врачи-педиатры участковые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2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9 человек</a:t>
            </a:r>
            <a:endParaRPr lang="ru-RU" sz="2200" b="1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</p:txBody>
      </p:sp>
      <p:sp>
        <p:nvSpPr>
          <p:cNvPr id="10" name="TextBox 47">
            <a:extLst>
              <a:ext uri="{FF2B5EF4-FFF2-40B4-BE49-F238E27FC236}">
                <a16:creationId xmlns:a16="http://schemas.microsoft.com/office/drawing/2014/main" xmlns="" id="{3C12A987-0A26-5B73-F2BF-513B8EDD917C}"/>
              </a:ext>
            </a:extLst>
          </p:cNvPr>
          <p:cNvSpPr/>
          <p:nvPr/>
        </p:nvSpPr>
        <p:spPr>
          <a:xfrm>
            <a:off x="6719681" y="4545893"/>
            <a:ext cx="4948201" cy="4447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В 2025 году принято на работу</a:t>
            </a:r>
          </a:p>
        </p:txBody>
      </p:sp>
      <p:sp>
        <p:nvSpPr>
          <p:cNvPr id="11" name="TextBox 70">
            <a:extLst>
              <a:ext uri="{FF2B5EF4-FFF2-40B4-BE49-F238E27FC236}">
                <a16:creationId xmlns:a16="http://schemas.microsoft.com/office/drawing/2014/main" xmlns="" id="{75B87A88-E61D-9497-220C-FF8BECAEF0E0}"/>
              </a:ext>
            </a:extLst>
          </p:cNvPr>
          <p:cNvSpPr/>
          <p:nvPr/>
        </p:nvSpPr>
        <p:spPr>
          <a:xfrm>
            <a:off x="7298195" y="5100062"/>
            <a:ext cx="5067079" cy="34024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12 - врачей-педиатров участковых</a:t>
            </a:r>
            <a:endParaRPr lang="ru-RU" sz="1600" b="0" i="0" u="none" strike="noStrike" kern="1200" spc="0" dirty="0">
              <a:ln>
                <a:noFill/>
              </a:ln>
              <a:solidFill>
                <a:srgbClr val="1B2E51"/>
              </a:solidFill>
              <a:latin typeface="Verdana" pitchFamily="34"/>
              <a:ea typeface="Verdana" pitchFamily="1"/>
              <a:cs typeface="Arial" pitchFamily="34"/>
            </a:endParaRPr>
          </a:p>
        </p:txBody>
      </p:sp>
      <p:pic>
        <p:nvPicPr>
          <p:cNvPr id="12" name="Рисунок 71">
            <a:extLst>
              <a:ext uri="{FF2B5EF4-FFF2-40B4-BE49-F238E27FC236}">
                <a16:creationId xmlns:a16="http://schemas.microsoft.com/office/drawing/2014/main" xmlns="" id="{54CDC84A-4D92-7919-E8A8-A9671DF22C2C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 rot="3887400">
            <a:off x="7000153" y="5149999"/>
            <a:ext cx="237600" cy="24804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Шестиугольник 78">
            <a:extLst>
              <a:ext uri="{FF2B5EF4-FFF2-40B4-BE49-F238E27FC236}">
                <a16:creationId xmlns:a16="http://schemas.microsoft.com/office/drawing/2014/main" xmlns="" id="{6A39C083-621B-B7A2-1E49-B98E62650CE8}"/>
              </a:ext>
            </a:extLst>
          </p:cNvPr>
          <p:cNvSpPr/>
          <p:nvPr/>
        </p:nvSpPr>
        <p:spPr>
          <a:xfrm>
            <a:off x="8985599" y="3073319"/>
            <a:ext cx="1090080" cy="939959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9" name="Прямоугольник: скругленные углы 38">
            <a:extLst>
              <a:ext uri="{FF2B5EF4-FFF2-40B4-BE49-F238E27FC236}">
                <a16:creationId xmlns:a16="http://schemas.microsoft.com/office/drawing/2014/main" xmlns="" id="{61BE1CA6-8CC6-FD4F-DF4A-94CB4E76EFA4}"/>
              </a:ext>
            </a:extLst>
          </p:cNvPr>
          <p:cNvSpPr/>
          <p:nvPr/>
        </p:nvSpPr>
        <p:spPr>
          <a:xfrm>
            <a:off x="590760" y="3107097"/>
            <a:ext cx="5784889" cy="9866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0" name="TextBox 39">
            <a:extLst>
              <a:ext uri="{FF2B5EF4-FFF2-40B4-BE49-F238E27FC236}">
                <a16:creationId xmlns:a16="http://schemas.microsoft.com/office/drawing/2014/main" xmlns="" id="{C6108652-D293-BA04-7B98-3A84079712C7}"/>
              </a:ext>
            </a:extLst>
          </p:cNvPr>
          <p:cNvSpPr/>
          <p:nvPr/>
        </p:nvSpPr>
        <p:spPr>
          <a:xfrm>
            <a:off x="2177354" y="3275536"/>
            <a:ext cx="4332960" cy="73964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врачи-специалисты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2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7 человек</a:t>
            </a:r>
            <a:endParaRPr lang="ru-RU" sz="2200" b="1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</p:txBody>
      </p:sp>
      <p:sp>
        <p:nvSpPr>
          <p:cNvPr id="23" name="Прямоугольник: скругленные углы 44">
            <a:extLst>
              <a:ext uri="{FF2B5EF4-FFF2-40B4-BE49-F238E27FC236}">
                <a16:creationId xmlns:a16="http://schemas.microsoft.com/office/drawing/2014/main" xmlns="" id="{DCBE10B6-8D15-069A-3129-B03CFEDCD139}"/>
              </a:ext>
            </a:extLst>
          </p:cNvPr>
          <p:cNvSpPr/>
          <p:nvPr/>
        </p:nvSpPr>
        <p:spPr>
          <a:xfrm>
            <a:off x="590760" y="4615891"/>
            <a:ext cx="5784889" cy="11209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4" name="TextBox 59">
            <a:extLst>
              <a:ext uri="{FF2B5EF4-FFF2-40B4-BE49-F238E27FC236}">
                <a16:creationId xmlns:a16="http://schemas.microsoft.com/office/drawing/2014/main" xmlns="" id="{D6E9F5A1-F107-4100-A114-782ABF21AE31}"/>
              </a:ext>
            </a:extLst>
          </p:cNvPr>
          <p:cNvSpPr/>
          <p:nvPr/>
        </p:nvSpPr>
        <p:spPr>
          <a:xfrm>
            <a:off x="2184354" y="4746425"/>
            <a:ext cx="4191296" cy="100516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врачи-педиатры </a:t>
            </a:r>
            <a:r>
              <a:rPr lang="ru-RU" sz="20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образовательных учреждений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0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3 человека</a:t>
            </a:r>
          </a:p>
        </p:txBody>
      </p:sp>
      <p:pic>
        <p:nvPicPr>
          <p:cNvPr id="27" name="Рисунок 68">
            <a:extLst>
              <a:ext uri="{FF2B5EF4-FFF2-40B4-BE49-F238E27FC236}">
                <a16:creationId xmlns:a16="http://schemas.microsoft.com/office/drawing/2014/main" xmlns="" id="{F5C083ED-0033-6C9D-3970-C5A3B671D867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 rot="3887400">
            <a:off x="6990159" y="5516768"/>
            <a:ext cx="237600" cy="26620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Box 74">
            <a:extLst>
              <a:ext uri="{FF2B5EF4-FFF2-40B4-BE49-F238E27FC236}">
                <a16:creationId xmlns:a16="http://schemas.microsoft.com/office/drawing/2014/main" xmlns="" id="{A47249A4-615D-2370-9EC2-CA6B53F529C1}"/>
              </a:ext>
            </a:extLst>
          </p:cNvPr>
          <p:cNvSpPr/>
          <p:nvPr/>
        </p:nvSpPr>
        <p:spPr>
          <a:xfrm>
            <a:off x="7298195" y="5494993"/>
            <a:ext cx="5235028" cy="34024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9 -</a:t>
            </a:r>
            <a:r>
              <a:rPr lang="ru-RU" sz="1600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 </a:t>
            </a:r>
            <a:r>
              <a:rPr lang="ru-RU" sz="1600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врачей</a:t>
            </a:r>
            <a:r>
              <a:rPr lang="ru-RU" sz="1600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 </a:t>
            </a:r>
            <a:r>
              <a:rPr lang="ru-RU" sz="1600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специалистов</a:t>
            </a:r>
          </a:p>
        </p:txBody>
      </p:sp>
      <p:sp>
        <p:nvSpPr>
          <p:cNvPr id="35" name="Шестиугольник 26">
            <a:extLst>
              <a:ext uri="{FF2B5EF4-FFF2-40B4-BE49-F238E27FC236}">
                <a16:creationId xmlns:a16="http://schemas.microsoft.com/office/drawing/2014/main" xmlns="" id="{5B8A7DBA-0495-4C13-84BF-B95F2396006A}"/>
              </a:ext>
            </a:extLst>
          </p:cNvPr>
          <p:cNvSpPr/>
          <p:nvPr/>
        </p:nvSpPr>
        <p:spPr>
          <a:xfrm>
            <a:off x="7707600" y="5151240"/>
            <a:ext cx="1372319" cy="118296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7" name="Овал 32">
            <a:extLst>
              <a:ext uri="{FF2B5EF4-FFF2-40B4-BE49-F238E27FC236}">
                <a16:creationId xmlns:a16="http://schemas.microsoft.com/office/drawing/2014/main" xmlns="" id="{86E8CD52-187C-41D3-FA3C-E780C9A5824A}"/>
              </a:ext>
            </a:extLst>
          </p:cNvPr>
          <p:cNvSpPr/>
          <p:nvPr/>
        </p:nvSpPr>
        <p:spPr>
          <a:xfrm>
            <a:off x="369432" y="1045007"/>
            <a:ext cx="1564778" cy="15647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DE57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A3A7322D-D6B1-4DBA-AFE9-BB01EEB94E68}"/>
              </a:ext>
            </a:extLst>
          </p:cNvPr>
          <p:cNvSpPr/>
          <p:nvPr/>
        </p:nvSpPr>
        <p:spPr>
          <a:xfrm>
            <a:off x="369432" y="2707402"/>
            <a:ext cx="1564778" cy="15647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DE57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4" name="Овал 32">
            <a:extLst>
              <a:ext uri="{FF2B5EF4-FFF2-40B4-BE49-F238E27FC236}">
                <a16:creationId xmlns:a16="http://schemas.microsoft.com/office/drawing/2014/main" xmlns="" id="{48F21BB1-6754-4978-A8DD-0D7BAAA41D98}"/>
              </a:ext>
            </a:extLst>
          </p:cNvPr>
          <p:cNvSpPr/>
          <p:nvPr/>
        </p:nvSpPr>
        <p:spPr>
          <a:xfrm>
            <a:off x="369432" y="4342462"/>
            <a:ext cx="1564778" cy="15647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DE57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6" name="TextBox 61">
            <a:extLst>
              <a:ext uri="{FF2B5EF4-FFF2-40B4-BE49-F238E27FC236}">
                <a16:creationId xmlns:a16="http://schemas.microsoft.com/office/drawing/2014/main" xmlns="" id="{06F188CE-4DDF-0CCA-860F-9930A69A5F9F}"/>
              </a:ext>
            </a:extLst>
          </p:cNvPr>
          <p:cNvSpPr/>
          <p:nvPr/>
        </p:nvSpPr>
        <p:spPr>
          <a:xfrm>
            <a:off x="590760" y="4706937"/>
            <a:ext cx="1776960" cy="79870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48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92</a:t>
            </a:r>
            <a:r>
              <a:rPr lang="ru-RU" sz="48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%</a:t>
            </a:r>
          </a:p>
        </p:txBody>
      </p:sp>
      <p:sp>
        <p:nvSpPr>
          <p:cNvPr id="22" name="TextBox 42">
            <a:extLst>
              <a:ext uri="{FF2B5EF4-FFF2-40B4-BE49-F238E27FC236}">
                <a16:creationId xmlns:a16="http://schemas.microsoft.com/office/drawing/2014/main" xmlns="" id="{ABCBA4F4-7455-5E69-A5EA-90B54D2B783C}"/>
              </a:ext>
            </a:extLst>
          </p:cNvPr>
          <p:cNvSpPr/>
          <p:nvPr/>
        </p:nvSpPr>
        <p:spPr>
          <a:xfrm>
            <a:off x="590760" y="3066840"/>
            <a:ext cx="1776960" cy="79870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48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95</a:t>
            </a:r>
            <a:r>
              <a:rPr lang="ru-RU" sz="48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%</a:t>
            </a:r>
          </a:p>
        </p:txBody>
      </p:sp>
      <p:sp>
        <p:nvSpPr>
          <p:cNvPr id="18" name="TextBox 33">
            <a:extLst>
              <a:ext uri="{FF2B5EF4-FFF2-40B4-BE49-F238E27FC236}">
                <a16:creationId xmlns:a16="http://schemas.microsoft.com/office/drawing/2014/main" xmlns="" id="{81F76C7D-EA56-98BB-25AD-601201453B54}"/>
              </a:ext>
            </a:extLst>
          </p:cNvPr>
          <p:cNvSpPr/>
          <p:nvPr/>
        </p:nvSpPr>
        <p:spPr>
          <a:xfrm>
            <a:off x="287564" y="1455570"/>
            <a:ext cx="2050366" cy="79870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48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100%</a:t>
            </a:r>
          </a:p>
        </p:txBody>
      </p:sp>
      <p:sp>
        <p:nvSpPr>
          <p:cNvPr id="36" name="Шестиугольник 27">
            <a:extLst>
              <a:ext uri="{FF2B5EF4-FFF2-40B4-BE49-F238E27FC236}">
                <a16:creationId xmlns:a16="http://schemas.microsoft.com/office/drawing/2014/main" xmlns="" id="{0A725E6E-491C-4FEB-8522-BFD580AB664A}"/>
              </a:ext>
            </a:extLst>
          </p:cNvPr>
          <p:cNvSpPr/>
          <p:nvPr/>
        </p:nvSpPr>
        <p:spPr>
          <a:xfrm>
            <a:off x="9990720" y="3491999"/>
            <a:ext cx="1131120" cy="9748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5" name="Шестиугольник 77">
            <a:extLst>
              <a:ext uri="{FF2B5EF4-FFF2-40B4-BE49-F238E27FC236}">
                <a16:creationId xmlns:a16="http://schemas.microsoft.com/office/drawing/2014/main" xmlns="" id="{860D5C64-34E6-B4FE-3AE8-E4269A53FD50}"/>
              </a:ext>
            </a:extLst>
          </p:cNvPr>
          <p:cNvSpPr/>
          <p:nvPr/>
        </p:nvSpPr>
        <p:spPr>
          <a:xfrm>
            <a:off x="11043360" y="2856240"/>
            <a:ext cx="743400" cy="64080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374412" y="-60745"/>
            <a:ext cx="977810" cy="364679"/>
          </a:xfrm>
        </p:spPr>
        <p:txBody>
          <a:bodyPr/>
          <a:lstStyle/>
          <a:p>
            <a:pPr lvl="0"/>
            <a:r>
              <a:rPr lang="ru-RU" sz="4800" dirty="0"/>
              <a:t>13</a:t>
            </a:r>
          </a:p>
        </p:txBody>
      </p:sp>
      <p:pic>
        <p:nvPicPr>
          <p:cNvPr id="31" name="Рисунок 68">
            <a:extLst>
              <a:ext uri="{FF2B5EF4-FFF2-40B4-BE49-F238E27FC236}">
                <a16:creationId xmlns:a16="http://schemas.microsoft.com/office/drawing/2014/main" xmlns="" id="{850B6DA9-B272-4540-BAEF-76736B37D3C7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 rot="3887400">
            <a:off x="7008369" y="5974819"/>
            <a:ext cx="237600" cy="26620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74">
            <a:extLst>
              <a:ext uri="{FF2B5EF4-FFF2-40B4-BE49-F238E27FC236}">
                <a16:creationId xmlns:a16="http://schemas.microsoft.com/office/drawing/2014/main" xmlns="" id="{E17D6861-C764-4D1A-9584-2F6F95E7CD0C}"/>
              </a:ext>
            </a:extLst>
          </p:cNvPr>
          <p:cNvSpPr/>
          <p:nvPr/>
        </p:nvSpPr>
        <p:spPr>
          <a:xfrm>
            <a:off x="7298195" y="5934134"/>
            <a:ext cx="4542925" cy="5896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lvl="0"/>
            <a:r>
              <a:rPr lang="ru-RU" sz="1600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14 –</a:t>
            </a:r>
            <a:r>
              <a:rPr lang="ru-RU" sz="1600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 </a:t>
            </a:r>
            <a:r>
              <a:rPr lang="ru-RU" sz="1600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сотрудников среднего медицинского персонала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44">
            <a:extLst>
              <a:ext uri="{FF2B5EF4-FFF2-40B4-BE49-F238E27FC236}">
                <a16:creationId xmlns:a16="http://schemas.microsoft.com/office/drawing/2014/main" xmlns="" id="{C82ECCF1-4D1F-AAFC-0E86-2E3B3E0E952E}"/>
              </a:ext>
            </a:extLst>
          </p:cNvPr>
          <p:cNvSpPr/>
          <p:nvPr/>
        </p:nvSpPr>
        <p:spPr>
          <a:xfrm>
            <a:off x="3353070" y="2202484"/>
            <a:ext cx="8084550" cy="172871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" name="Прямоугольник 2">
            <a:extLst>
              <a:ext uri="{FF2B5EF4-FFF2-40B4-BE49-F238E27FC236}">
                <a16:creationId xmlns:a16="http://schemas.microsoft.com/office/drawing/2014/main" xmlns="" id="{11F176EB-F48B-D359-DD2B-3C7B752B9F96}"/>
              </a:ext>
            </a:extLst>
          </p:cNvPr>
          <p:cNvSpPr/>
          <p:nvPr/>
        </p:nvSpPr>
        <p:spPr>
          <a:xfrm>
            <a:off x="603360" y="954000"/>
            <a:ext cx="9283320" cy="1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1B2E51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3" name="Рисунок 8">
            <a:extLst>
              <a:ext uri="{FF2B5EF4-FFF2-40B4-BE49-F238E27FC236}">
                <a16:creationId xmlns:a16="http://schemas.microsoft.com/office/drawing/2014/main" xmlns="" id="{0E80AD53-D75F-006F-7D69-9C83CA5E143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3600"/>
            <a:ext cx="12192000" cy="685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7FAB1941-D852-1CCB-66AB-8EFFBE6D4150}"/>
              </a:ext>
            </a:extLst>
          </p:cNvPr>
          <p:cNvSpPr/>
          <p:nvPr/>
        </p:nvSpPr>
        <p:spPr>
          <a:xfrm>
            <a:off x="705960" y="307014"/>
            <a:ext cx="7688160" cy="54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0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Обучение персонала</a:t>
            </a:r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xmlns="" id="{24C30CE1-471F-FE78-7FDF-F3D2F2BC887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 rot="3887400">
            <a:off x="329842" y="363395"/>
            <a:ext cx="335880" cy="3506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43">
            <a:extLst>
              <a:ext uri="{FF2B5EF4-FFF2-40B4-BE49-F238E27FC236}">
                <a16:creationId xmlns:a16="http://schemas.microsoft.com/office/drawing/2014/main" xmlns="" id="{F8A52256-789F-B611-F0A5-4870837FEAB9}"/>
              </a:ext>
            </a:extLst>
          </p:cNvPr>
          <p:cNvSpPr/>
          <p:nvPr/>
        </p:nvSpPr>
        <p:spPr>
          <a:xfrm>
            <a:off x="648608" y="1080128"/>
            <a:ext cx="10198102" cy="5896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В 2025 году обучение</a:t>
            </a:r>
            <a:r>
              <a:rPr lang="ru-RU" sz="16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 </a:t>
            </a:r>
            <a:r>
              <a:rPr lang="ru-RU" sz="1600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проводилось по</a:t>
            </a:r>
            <a:r>
              <a:rPr lang="ru-RU" sz="16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 наиболее актуальным и востребованным </a:t>
            </a:r>
            <a:r>
              <a:rPr lang="ru-RU" sz="1600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программам повышения квалификации</a:t>
            </a:r>
          </a:p>
        </p:txBody>
      </p:sp>
      <p:sp>
        <p:nvSpPr>
          <p:cNvPr id="10" name="Прямоугольник: скругленные углы 45">
            <a:extLst>
              <a:ext uri="{FF2B5EF4-FFF2-40B4-BE49-F238E27FC236}">
                <a16:creationId xmlns:a16="http://schemas.microsoft.com/office/drawing/2014/main" xmlns="" id="{B36FFB14-20E6-9CAD-22BE-B4573A359C49}"/>
              </a:ext>
            </a:extLst>
          </p:cNvPr>
          <p:cNvSpPr/>
          <p:nvPr/>
        </p:nvSpPr>
        <p:spPr>
          <a:xfrm>
            <a:off x="754380" y="1710362"/>
            <a:ext cx="3531870" cy="60803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A4B856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1" name="TextBox 46">
            <a:extLst>
              <a:ext uri="{FF2B5EF4-FFF2-40B4-BE49-F238E27FC236}">
                <a16:creationId xmlns:a16="http://schemas.microsoft.com/office/drawing/2014/main" xmlns="" id="{29792F7A-E4C4-AFB9-03C1-26BD1D70D7F8}"/>
              </a:ext>
            </a:extLst>
          </p:cNvPr>
          <p:cNvSpPr/>
          <p:nvPr/>
        </p:nvSpPr>
        <p:spPr>
          <a:xfrm>
            <a:off x="930240" y="1848960"/>
            <a:ext cx="381321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Прошли обучение: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600" b="0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</p:txBody>
      </p:sp>
      <p:sp>
        <p:nvSpPr>
          <p:cNvPr id="12" name="TextBox 64">
            <a:extLst>
              <a:ext uri="{FF2B5EF4-FFF2-40B4-BE49-F238E27FC236}">
                <a16:creationId xmlns:a16="http://schemas.microsoft.com/office/drawing/2014/main" xmlns="" id="{CAF4E696-EDE9-24EA-BF67-C050109B397C}"/>
              </a:ext>
            </a:extLst>
          </p:cNvPr>
          <p:cNvSpPr/>
          <p:nvPr/>
        </p:nvSpPr>
        <p:spPr>
          <a:xfrm>
            <a:off x="3529584" y="2456400"/>
            <a:ext cx="6357096" cy="527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83 % </a:t>
            </a:r>
            <a:r>
              <a:rPr lang="ru-RU" sz="2800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врачей (</a:t>
            </a:r>
            <a:r>
              <a:rPr lang="ru-RU" sz="2800" b="0" i="0" u="none" strike="noStrike" kern="1200" spc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20 человек)</a:t>
            </a:r>
            <a:endParaRPr lang="ru-RU" sz="2800" b="0" i="0" u="none" strike="noStrike" kern="1200" spc="0" dirty="0">
              <a:ln>
                <a:noFill/>
              </a:ln>
              <a:solidFill>
                <a:srgbClr val="1B2E51"/>
              </a:solidFill>
              <a:latin typeface="Verdana" pitchFamily="34"/>
              <a:ea typeface="Verdana" pitchFamily="1"/>
              <a:cs typeface="Arial" pitchFamily="34"/>
            </a:endParaRPr>
          </a:p>
        </p:txBody>
      </p:sp>
      <p:sp>
        <p:nvSpPr>
          <p:cNvPr id="14" name="TextBox 66">
            <a:extLst>
              <a:ext uri="{FF2B5EF4-FFF2-40B4-BE49-F238E27FC236}">
                <a16:creationId xmlns:a16="http://schemas.microsoft.com/office/drawing/2014/main" xmlns="" id="{E1D66E54-1FE3-C083-E499-7989854E495A}"/>
              </a:ext>
            </a:extLst>
          </p:cNvPr>
          <p:cNvSpPr/>
          <p:nvPr/>
        </p:nvSpPr>
        <p:spPr>
          <a:xfrm>
            <a:off x="3529584" y="3247652"/>
            <a:ext cx="7991856" cy="527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91 % </a:t>
            </a:r>
            <a:r>
              <a:rPr lang="ru-RU" sz="2800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медицинских сестер (20 человек)</a:t>
            </a:r>
          </a:p>
        </p:txBody>
      </p:sp>
      <p:sp>
        <p:nvSpPr>
          <p:cNvPr id="15" name="TextBox 74">
            <a:extLst>
              <a:ext uri="{FF2B5EF4-FFF2-40B4-BE49-F238E27FC236}">
                <a16:creationId xmlns:a16="http://schemas.microsoft.com/office/drawing/2014/main" xmlns="" id="{B850CF52-BACC-6CAE-E0C5-530FF898300C}"/>
              </a:ext>
            </a:extLst>
          </p:cNvPr>
          <p:cNvSpPr/>
          <p:nvPr/>
        </p:nvSpPr>
        <p:spPr>
          <a:xfrm>
            <a:off x="1599480" y="3242160"/>
            <a:ext cx="5238720" cy="276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7" name="Шестиугольник 89">
            <a:extLst>
              <a:ext uri="{FF2B5EF4-FFF2-40B4-BE49-F238E27FC236}">
                <a16:creationId xmlns:a16="http://schemas.microsoft.com/office/drawing/2014/main" xmlns="" id="{C296F81C-AA35-7829-468F-4BE90CB05109}"/>
              </a:ext>
            </a:extLst>
          </p:cNvPr>
          <p:cNvSpPr/>
          <p:nvPr/>
        </p:nvSpPr>
        <p:spPr>
          <a:xfrm>
            <a:off x="7787880" y="3477960"/>
            <a:ext cx="1212480" cy="10450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8" name="Шестиугольник 92">
            <a:extLst>
              <a:ext uri="{FF2B5EF4-FFF2-40B4-BE49-F238E27FC236}">
                <a16:creationId xmlns:a16="http://schemas.microsoft.com/office/drawing/2014/main" xmlns="" id="{F3F8AEA2-82C7-3737-D2AE-2AA20BB205EE}"/>
              </a:ext>
            </a:extLst>
          </p:cNvPr>
          <p:cNvSpPr/>
          <p:nvPr/>
        </p:nvSpPr>
        <p:spPr>
          <a:xfrm>
            <a:off x="10107000" y="2436480"/>
            <a:ext cx="916559" cy="78984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9" name="Прямоугольник: скругленные углы 61">
            <a:extLst>
              <a:ext uri="{FF2B5EF4-FFF2-40B4-BE49-F238E27FC236}">
                <a16:creationId xmlns:a16="http://schemas.microsoft.com/office/drawing/2014/main" xmlns="" id="{EC0CD4B2-0A8E-B70A-4D2E-7D8997F4C886}"/>
              </a:ext>
            </a:extLst>
          </p:cNvPr>
          <p:cNvSpPr/>
          <p:nvPr/>
        </p:nvSpPr>
        <p:spPr>
          <a:xfrm>
            <a:off x="603360" y="4102560"/>
            <a:ext cx="5694480" cy="2532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0" name="Овал 68">
            <a:extLst>
              <a:ext uri="{FF2B5EF4-FFF2-40B4-BE49-F238E27FC236}">
                <a16:creationId xmlns:a16="http://schemas.microsoft.com/office/drawing/2014/main" xmlns="" id="{4B9548DD-8AEF-13B6-393A-C73268979E19}"/>
              </a:ext>
            </a:extLst>
          </p:cNvPr>
          <p:cNvSpPr/>
          <p:nvPr/>
        </p:nvSpPr>
        <p:spPr>
          <a:xfrm>
            <a:off x="856079" y="4239000"/>
            <a:ext cx="1041119" cy="10411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DDD51">
              <a:alpha val="36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1" name="TextBox 71">
            <a:extLst>
              <a:ext uri="{FF2B5EF4-FFF2-40B4-BE49-F238E27FC236}">
                <a16:creationId xmlns:a16="http://schemas.microsoft.com/office/drawing/2014/main" xmlns="" id="{494F8878-CCBB-B910-E20E-72C509E1C14E}"/>
              </a:ext>
            </a:extLst>
          </p:cNvPr>
          <p:cNvSpPr/>
          <p:nvPr/>
        </p:nvSpPr>
        <p:spPr>
          <a:xfrm>
            <a:off x="1427398" y="4417200"/>
            <a:ext cx="4870442" cy="180147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Актуальные темы для врачей: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800" b="1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  <a:p>
            <a:pPr lvl="0"/>
            <a:r>
              <a:rPr lang="ru-RU" sz="14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- Актуальные вопросы диагностики лечения острых респираторных заболеваний</a:t>
            </a:r>
            <a:endParaRPr lang="ru-RU" sz="1400" b="1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400" b="0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- Пренатальные особенности ведения новорожденного ребенка при оказании первичной медицинской помощи</a:t>
            </a:r>
          </a:p>
        </p:txBody>
      </p:sp>
      <p:sp>
        <p:nvSpPr>
          <p:cNvPr id="23" name="Прямоугольник: скругленные углы 77">
            <a:extLst>
              <a:ext uri="{FF2B5EF4-FFF2-40B4-BE49-F238E27FC236}">
                <a16:creationId xmlns:a16="http://schemas.microsoft.com/office/drawing/2014/main" xmlns="" id="{BD4EA0E6-335D-FBEB-4ECD-7C9AFB387AC1}"/>
              </a:ext>
            </a:extLst>
          </p:cNvPr>
          <p:cNvSpPr/>
          <p:nvPr/>
        </p:nvSpPr>
        <p:spPr>
          <a:xfrm>
            <a:off x="6505030" y="4070160"/>
            <a:ext cx="5563350" cy="2532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4" name="Овал 78">
            <a:extLst>
              <a:ext uri="{FF2B5EF4-FFF2-40B4-BE49-F238E27FC236}">
                <a16:creationId xmlns:a16="http://schemas.microsoft.com/office/drawing/2014/main" xmlns="" id="{557D03A3-06DE-8622-AC8F-2D27AE18B4A5}"/>
              </a:ext>
            </a:extLst>
          </p:cNvPr>
          <p:cNvSpPr/>
          <p:nvPr/>
        </p:nvSpPr>
        <p:spPr>
          <a:xfrm>
            <a:off x="6640110" y="4206960"/>
            <a:ext cx="1041119" cy="10411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DDD51">
              <a:alpha val="36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5" name="TextBox 79">
            <a:extLst>
              <a:ext uri="{FF2B5EF4-FFF2-40B4-BE49-F238E27FC236}">
                <a16:creationId xmlns:a16="http://schemas.microsoft.com/office/drawing/2014/main" xmlns="" id="{F9B75A38-33CF-E137-39C0-C24EAE77DE66}"/>
              </a:ext>
            </a:extLst>
          </p:cNvPr>
          <p:cNvSpPr/>
          <p:nvPr/>
        </p:nvSpPr>
        <p:spPr>
          <a:xfrm>
            <a:off x="6901200" y="4385160"/>
            <a:ext cx="4859550" cy="1919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Актуальные темы для СМП: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800" b="1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  <a:p>
            <a:pPr lvl="0"/>
            <a:r>
              <a:rPr lang="ru-RU" sz="14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- Актуальные вопросы по уходу за новорожденным</a:t>
            </a:r>
          </a:p>
          <a:p>
            <a:pPr marL="285750" lvl="0" indent="-285750">
              <a:buFontTx/>
              <a:buChar char="-"/>
            </a:pPr>
            <a:endParaRPr lang="ru-RU" sz="1400" b="0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  <a:p>
            <a:pPr lvl="0">
              <a:buClr>
                <a:srgbClr val="1B2E51"/>
              </a:buClr>
              <a:buSzPct val="45000"/>
              <a:buFont typeface="StarSymbol"/>
              <a:buChar char="-"/>
            </a:pPr>
            <a:r>
              <a:rPr lang="ru-RU" sz="1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- </a:t>
            </a:r>
            <a:r>
              <a:rPr lang="ru-RU" sz="14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Организация и проведение иммунизации населения туберкулез и детей взрослых вакцинопрофилактики туберкулёза</a:t>
            </a:r>
          </a:p>
          <a:p>
            <a:pPr lvl="0">
              <a:buClr>
                <a:srgbClr val="1B2E51"/>
              </a:buClr>
              <a:buSzPct val="45000"/>
              <a:buFont typeface="StarSymbol"/>
              <a:buChar char="-"/>
            </a:pPr>
            <a:endParaRPr lang="ru-RU" sz="1400" b="1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E51"/>
              </a:buClr>
              <a:buSzPct val="45000"/>
              <a:tabLst/>
            </a:pPr>
            <a:endParaRPr lang="ru-RU" sz="800" b="0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</p:txBody>
      </p:sp>
      <p:pic>
        <p:nvPicPr>
          <p:cNvPr id="6" name="Рисунок 132">
            <a:extLst>
              <a:ext uri="{FF2B5EF4-FFF2-40B4-BE49-F238E27FC236}">
                <a16:creationId xmlns:a16="http://schemas.microsoft.com/office/drawing/2014/main" xmlns="" id="{2BF3A582-2A40-53D5-E80D-F0364A1E9B57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10421580" y="761170"/>
            <a:ext cx="1364040" cy="40392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Номер слайда 1"/>
          <p:cNvSpPr txBox="1">
            <a:spLocks/>
          </p:cNvSpPr>
          <p:nvPr/>
        </p:nvSpPr>
        <p:spPr>
          <a:xfrm>
            <a:off x="11253732" y="-90358"/>
            <a:ext cx="938268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>
            <a:noAutofit/>
          </a:bodyPr>
          <a:lstStyle>
            <a:defPPr>
              <a:defRPr lang="ru-RU"/>
            </a:defPPr>
            <a:lvl1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/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>
            <a:extLst>
              <a:ext uri="{FF2B5EF4-FFF2-40B4-BE49-F238E27FC236}">
                <a16:creationId xmlns:a16="http://schemas.microsoft.com/office/drawing/2014/main" xmlns="" id="{89DF5D9A-B025-8C63-04B9-9720E7F80D37}"/>
              </a:ext>
            </a:extLst>
          </p:cNvPr>
          <p:cNvSpPr/>
          <p:nvPr/>
        </p:nvSpPr>
        <p:spPr>
          <a:xfrm>
            <a:off x="818280" y="1243440"/>
            <a:ext cx="9283320" cy="1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1B2E51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Прямоугольник: скругленные углы 17">
            <a:extLst>
              <a:ext uri="{FF2B5EF4-FFF2-40B4-BE49-F238E27FC236}">
                <a16:creationId xmlns:a16="http://schemas.microsoft.com/office/drawing/2014/main" xmlns="" id="{D827F876-FC7F-5309-43BA-6718DFFF6385}"/>
              </a:ext>
            </a:extLst>
          </p:cNvPr>
          <p:cNvSpPr/>
          <p:nvPr/>
        </p:nvSpPr>
        <p:spPr>
          <a:xfrm>
            <a:off x="324485" y="2429527"/>
            <a:ext cx="11587239" cy="430141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xmlns="" id="{1825BE99-8C03-C74C-5682-667F47AA6563}"/>
              </a:ext>
            </a:extLst>
          </p:cNvPr>
          <p:cNvSpPr/>
          <p:nvPr/>
        </p:nvSpPr>
        <p:spPr>
          <a:xfrm>
            <a:off x="654183" y="252174"/>
            <a:ext cx="8939098" cy="9756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0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Мероприятия в поликлинике,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0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реализованные в 2025 году</a:t>
            </a:r>
          </a:p>
        </p:txBody>
      </p:sp>
      <p:pic>
        <p:nvPicPr>
          <p:cNvPr id="4" name="Рисунок 8">
            <a:extLst>
              <a:ext uri="{FF2B5EF4-FFF2-40B4-BE49-F238E27FC236}">
                <a16:creationId xmlns:a16="http://schemas.microsoft.com/office/drawing/2014/main" xmlns="" id="{6709F730-AB7E-1A19-233D-325206BBEEE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 rot="3887400">
            <a:off x="256089" y="338038"/>
            <a:ext cx="335880" cy="35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1370A7-8F59-F754-3D45-4319135AA27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0540440" y="498960"/>
            <a:ext cx="1364040" cy="40392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: скругленные углы 18">
            <a:extLst>
              <a:ext uri="{FF2B5EF4-FFF2-40B4-BE49-F238E27FC236}">
                <a16:creationId xmlns:a16="http://schemas.microsoft.com/office/drawing/2014/main" xmlns="" id="{C919BDEB-00F6-1477-F1EB-10442DCD4077}"/>
              </a:ext>
            </a:extLst>
          </p:cNvPr>
          <p:cNvSpPr/>
          <p:nvPr/>
        </p:nvSpPr>
        <p:spPr>
          <a:xfrm>
            <a:off x="654183" y="1483308"/>
            <a:ext cx="6324120" cy="79625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A4B856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xmlns="" id="{B5C232BB-57FB-6696-2C7D-0300D3AF5750}"/>
              </a:ext>
            </a:extLst>
          </p:cNvPr>
          <p:cNvSpPr/>
          <p:nvPr/>
        </p:nvSpPr>
        <p:spPr>
          <a:xfrm>
            <a:off x="654183" y="1678572"/>
            <a:ext cx="6635970" cy="35633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lvl="0"/>
            <a:r>
              <a:rPr lang="ru-RU" b="1" dirty="0" err="1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Цифровизация</a:t>
            </a:r>
            <a:r>
              <a:rPr lang="ru-RU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 и оптимизация работы поликлиники</a:t>
            </a:r>
          </a:p>
        </p:txBody>
      </p:sp>
      <p:sp>
        <p:nvSpPr>
          <p:cNvPr id="10" name="TextBox 20">
            <a:extLst>
              <a:ext uri="{FF2B5EF4-FFF2-40B4-BE49-F238E27FC236}">
                <a16:creationId xmlns:a16="http://schemas.microsoft.com/office/drawing/2014/main" xmlns="" id="{21BE695A-C6D4-65C4-1EB4-9FD8502821A5}"/>
              </a:ext>
            </a:extLst>
          </p:cNvPr>
          <p:cNvSpPr/>
          <p:nvPr/>
        </p:nvSpPr>
        <p:spPr>
          <a:xfrm>
            <a:off x="1177429" y="3301521"/>
            <a:ext cx="10458682" cy="62076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lvl="0"/>
            <a:r>
              <a:rPr lang="ru-RU" sz="17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2025 году в системе ЕМИАС реализован новый функционал, позволяющий осуществлять дистанционный заказ справок в электронном виде.</a:t>
            </a:r>
          </a:p>
        </p:txBody>
      </p:sp>
      <p:pic>
        <p:nvPicPr>
          <p:cNvPr id="11" name="Рисунок 21">
            <a:extLst>
              <a:ext uri="{FF2B5EF4-FFF2-40B4-BE49-F238E27FC236}">
                <a16:creationId xmlns:a16="http://schemas.microsoft.com/office/drawing/2014/main" xmlns="" id="{3718BBAF-BCBC-D939-0823-0CC277421A44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 rot="3887400">
            <a:off x="778353" y="3440128"/>
            <a:ext cx="237600" cy="24804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Шестиугольник 26">
            <a:extLst>
              <a:ext uri="{FF2B5EF4-FFF2-40B4-BE49-F238E27FC236}">
                <a16:creationId xmlns:a16="http://schemas.microsoft.com/office/drawing/2014/main" xmlns="" id="{5977D082-E8B4-71BC-F14C-6F6720A23B9A}"/>
              </a:ext>
            </a:extLst>
          </p:cNvPr>
          <p:cNvSpPr/>
          <p:nvPr/>
        </p:nvSpPr>
        <p:spPr>
          <a:xfrm>
            <a:off x="7707600" y="5094090"/>
            <a:ext cx="1372319" cy="118296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7" name="Шестиугольник 27">
            <a:extLst>
              <a:ext uri="{FF2B5EF4-FFF2-40B4-BE49-F238E27FC236}">
                <a16:creationId xmlns:a16="http://schemas.microsoft.com/office/drawing/2014/main" xmlns="" id="{F5975E06-841C-93DF-02A8-4A9AE5BE4BDF}"/>
              </a:ext>
            </a:extLst>
          </p:cNvPr>
          <p:cNvSpPr/>
          <p:nvPr/>
        </p:nvSpPr>
        <p:spPr>
          <a:xfrm>
            <a:off x="9990720" y="3434849"/>
            <a:ext cx="1131120" cy="9748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77429" y="4182638"/>
            <a:ext cx="1036844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Организована </a:t>
            </a:r>
            <a:r>
              <a:rPr lang="ru-RU" sz="1700" b="1" dirty="0" err="1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самозапись</a:t>
            </a:r>
            <a:r>
              <a:rPr lang="ru-RU" sz="17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пользователей по целям обращения «Справки и заключения», «Санаторно-курортное лечение», «Выписка рецептов».</a:t>
            </a:r>
          </a:p>
        </p:txBody>
      </p:sp>
      <p:pic>
        <p:nvPicPr>
          <p:cNvPr id="19" name="Рисунок 22">
            <a:extLst>
              <a:ext uri="{FF2B5EF4-FFF2-40B4-BE49-F238E27FC236}">
                <a16:creationId xmlns:a16="http://schemas.microsoft.com/office/drawing/2014/main" xmlns="" id="{E35D3B6D-88FF-3317-0497-E4D2087D76B8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 rot="3887400">
            <a:off x="778353" y="4340415"/>
            <a:ext cx="237600" cy="248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CFE3492-E9EB-4F8C-B406-844A0BE8E7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4122" y="-1"/>
            <a:ext cx="12276122" cy="673093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67762F08-AD6F-4403-A6EB-5AACD0BFED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439621" y="867231"/>
            <a:ext cx="1364438" cy="404418"/>
          </a:xfrm>
          <a:prstGeom prst="rect">
            <a:avLst/>
          </a:prstGeom>
        </p:spPr>
      </p:pic>
      <p:sp>
        <p:nvSpPr>
          <p:cNvPr id="1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360169" y="-86196"/>
            <a:ext cx="831831" cy="364679"/>
          </a:xfrm>
        </p:spPr>
        <p:txBody>
          <a:bodyPr/>
          <a:lstStyle/>
          <a:p>
            <a:pPr lvl="0"/>
            <a:r>
              <a:rPr lang="ru-RU" sz="4800" dirty="0"/>
              <a:t>15</a:t>
            </a:r>
          </a:p>
        </p:txBody>
      </p:sp>
      <p:pic>
        <p:nvPicPr>
          <p:cNvPr id="22" name="Рисунок 22">
            <a:extLst>
              <a:ext uri="{FF2B5EF4-FFF2-40B4-BE49-F238E27FC236}">
                <a16:creationId xmlns:a16="http://schemas.microsoft.com/office/drawing/2014/main" xmlns="" id="{DDE26550-5D18-4817-B2F0-A508777196AE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 rot="3887400">
            <a:off x="789161" y="5330230"/>
            <a:ext cx="237600" cy="24804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20DA2002-5300-457B-9B20-64FFE60A988B}"/>
              </a:ext>
            </a:extLst>
          </p:cNvPr>
          <p:cNvSpPr/>
          <p:nvPr/>
        </p:nvSpPr>
        <p:spPr>
          <a:xfrm>
            <a:off x="1177428" y="4879228"/>
            <a:ext cx="1036844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2025 году продолжается    описание данных, полученных при проведении лучевых методов исследования, выполненных на диагностическом оборудовании, подключенном к ЕРИС ЕМИАС. Это позволило увеличить эффективность и качество описания лучевых методов исследования.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1F6D9A3-ADBD-4CD1-B7BF-43C2FA769826}"/>
              </a:ext>
            </a:extLst>
          </p:cNvPr>
          <p:cNvSpPr txBox="1"/>
          <p:nvPr/>
        </p:nvSpPr>
        <p:spPr>
          <a:xfrm>
            <a:off x="681023" y="271308"/>
            <a:ext cx="9661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Мероприятия в поликлинике, реализованные </a:t>
            </a:r>
          </a:p>
          <a:p>
            <a:r>
              <a:rPr lang="ru-RU" sz="30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в 2025 году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DCA439C-865A-4D9F-9B03-8F6B902B0000}"/>
              </a:ext>
            </a:extLst>
          </p:cNvPr>
          <p:cNvSpPr/>
          <p:nvPr/>
        </p:nvSpPr>
        <p:spPr>
          <a:xfrm>
            <a:off x="681023" y="1243475"/>
            <a:ext cx="10364400" cy="18000"/>
          </a:xfrm>
          <a:prstGeom prst="rect">
            <a:avLst/>
          </a:prstGeom>
          <a:solidFill>
            <a:srgbClr val="1B2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347CC2E-7DC1-431F-897D-B8173F414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7712767">
            <a:off x="282404" y="428013"/>
            <a:ext cx="336318" cy="351103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4210D38C-76AA-4602-A468-B712CEC6D98B}"/>
              </a:ext>
            </a:extLst>
          </p:cNvPr>
          <p:cNvSpPr/>
          <p:nvPr/>
        </p:nvSpPr>
        <p:spPr>
          <a:xfrm>
            <a:off x="693738" y="2429754"/>
            <a:ext cx="11166345" cy="4187298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2B7617E4-5FF2-4060-ADE2-28E707ED61BE}"/>
              </a:ext>
            </a:extLst>
          </p:cNvPr>
          <p:cNvSpPr/>
          <p:nvPr/>
        </p:nvSpPr>
        <p:spPr>
          <a:xfrm>
            <a:off x="738368" y="1422772"/>
            <a:ext cx="5891884" cy="709883"/>
          </a:xfrm>
          <a:prstGeom prst="roundRect">
            <a:avLst>
              <a:gd name="adj" fmla="val 28744"/>
            </a:avLst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C82F0AD-5DA6-44F7-9462-213C6F2ACF93}"/>
              </a:ext>
            </a:extLst>
          </p:cNvPr>
          <p:cNvSpPr txBox="1"/>
          <p:nvPr/>
        </p:nvSpPr>
        <p:spPr>
          <a:xfrm>
            <a:off x="1016594" y="1584070"/>
            <a:ext cx="5985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Повышение доступности медицинской  помощи</a:t>
            </a:r>
          </a:p>
        </p:txBody>
      </p:sp>
      <p:sp>
        <p:nvSpPr>
          <p:cNvPr id="27" name="Шестиугольник 26">
            <a:extLst>
              <a:ext uri="{FF2B5EF4-FFF2-40B4-BE49-F238E27FC236}">
                <a16:creationId xmlns:a16="http://schemas.microsoft.com/office/drawing/2014/main" xmlns="" id="{36C5BFEA-5BDB-46CA-B0E6-ED2BD7F7123D}"/>
              </a:ext>
            </a:extLst>
          </p:cNvPr>
          <p:cNvSpPr/>
          <p:nvPr/>
        </p:nvSpPr>
        <p:spPr>
          <a:xfrm>
            <a:off x="582684" y="2583853"/>
            <a:ext cx="1980433" cy="170727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Шестиугольник 32">
            <a:extLst>
              <a:ext uri="{FF2B5EF4-FFF2-40B4-BE49-F238E27FC236}">
                <a16:creationId xmlns:a16="http://schemas.microsoft.com/office/drawing/2014/main" xmlns="" id="{DE881C33-6A0C-4FBD-A603-D3E4266E8162}"/>
              </a:ext>
            </a:extLst>
          </p:cNvPr>
          <p:cNvSpPr/>
          <p:nvPr/>
        </p:nvSpPr>
        <p:spPr>
          <a:xfrm>
            <a:off x="7707448" y="5151213"/>
            <a:ext cx="1372840" cy="1183482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Шестиугольник 33">
            <a:extLst>
              <a:ext uri="{FF2B5EF4-FFF2-40B4-BE49-F238E27FC236}">
                <a16:creationId xmlns:a16="http://schemas.microsoft.com/office/drawing/2014/main" xmlns="" id="{C41B2126-FAF8-486B-82EF-32344B6B3778}"/>
              </a:ext>
            </a:extLst>
          </p:cNvPr>
          <p:cNvSpPr/>
          <p:nvPr/>
        </p:nvSpPr>
        <p:spPr>
          <a:xfrm>
            <a:off x="9990704" y="3492116"/>
            <a:ext cx="1131372" cy="975321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21">
            <a:extLst>
              <a:ext uri="{FF2B5EF4-FFF2-40B4-BE49-F238E27FC236}">
                <a16:creationId xmlns:a16="http://schemas.microsoft.com/office/drawing/2014/main" xmlns="" id="{3718BBAF-BCBC-D939-0823-0CC277421A4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 rot="3887400">
            <a:off x="873632" y="3529688"/>
            <a:ext cx="237600" cy="248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21">
            <a:extLst>
              <a:ext uri="{FF2B5EF4-FFF2-40B4-BE49-F238E27FC236}">
                <a16:creationId xmlns:a16="http://schemas.microsoft.com/office/drawing/2014/main" xmlns="" id="{3718BBAF-BCBC-D939-0823-0CC277421A4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 rot="3887400">
            <a:off x="825456" y="5027192"/>
            <a:ext cx="237600" cy="24804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xmlns="" id="{21BE695A-C6D4-65C4-1EB4-9FD8502821A5}"/>
              </a:ext>
            </a:extLst>
          </p:cNvPr>
          <p:cNvSpPr/>
          <p:nvPr/>
        </p:nvSpPr>
        <p:spPr>
          <a:xfrm>
            <a:off x="1291125" y="3202999"/>
            <a:ext cx="10458682" cy="8857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r>
              <a:rPr lang="ru-RU" sz="17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 ГБУЗ «ДГП № 32 ДЗМ» проведена независимая оценка качества оказания услуг. По данным проведенного анкетирования 95% населения удовлетворено качеством оказания медицинских услуг.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91125" y="4680116"/>
            <a:ext cx="1036844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 2025 году медицинской организацией продолжилась активная работа по реализации пилотных проектов:  </a:t>
            </a:r>
          </a:p>
          <a:p>
            <a:r>
              <a:rPr lang="ru-RU" sz="1700" b="1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По направлению пациентов из поликлиники в КДО стационара через «Биржу» пациентов.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CFE3492-E9EB-4F8C-B406-844A0BE8E7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276122" cy="678581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7762F08-AD6F-4403-A6EB-5AACD0BFEDE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39857" y="864346"/>
            <a:ext cx="1364438" cy="404418"/>
          </a:xfrm>
          <a:prstGeom prst="rect">
            <a:avLst/>
          </a:prstGeom>
        </p:spPr>
      </p:pic>
      <p:sp>
        <p:nvSpPr>
          <p:cNvPr id="2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348884" y="-111334"/>
            <a:ext cx="843116" cy="364679"/>
          </a:xfrm>
        </p:spPr>
        <p:txBody>
          <a:bodyPr/>
          <a:lstStyle/>
          <a:p>
            <a:pPr lvl="0"/>
            <a:r>
              <a:rPr lang="ru-RU" sz="4800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624768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10">
            <a:extLst>
              <a:ext uri="{FF2B5EF4-FFF2-40B4-BE49-F238E27FC236}">
                <a16:creationId xmlns:a16="http://schemas.microsoft.com/office/drawing/2014/main" xmlns="" id="{8A450FEE-9958-3858-8AAA-3F0B6023A0F1}"/>
              </a:ext>
            </a:extLst>
          </p:cNvPr>
          <p:cNvSpPr/>
          <p:nvPr/>
        </p:nvSpPr>
        <p:spPr>
          <a:xfrm>
            <a:off x="607340" y="1588228"/>
            <a:ext cx="6308999" cy="30776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xmlns="" id="{2BD0500E-479B-FAC3-1054-9D3D51A7F4ED}"/>
              </a:ext>
            </a:extLst>
          </p:cNvPr>
          <p:cNvSpPr/>
          <p:nvPr/>
        </p:nvSpPr>
        <p:spPr>
          <a:xfrm>
            <a:off x="852859" y="1930822"/>
            <a:ext cx="6275519" cy="24799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Публикуются на актуальные темы в рамках медицинского календаря с целью привлечения внимания к проблеме и ее профилактике: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endParaRPr lang="ru-RU" b="1" dirty="0"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Тематические недели здоровья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endParaRPr lang="ru-RU" b="1" dirty="0"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Международный день инвалидов</a:t>
            </a:r>
            <a:br>
              <a:rPr lang="ru-RU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</a:br>
            <a:r>
              <a:rPr lang="ru-RU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/>
            </a:r>
            <a:br>
              <a:rPr lang="ru-RU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</a:br>
            <a:r>
              <a:rPr lang="ru-RU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Всемирный день ребенка и другие</a:t>
            </a:r>
          </a:p>
        </p:txBody>
      </p:sp>
      <p:sp>
        <p:nvSpPr>
          <p:cNvPr id="14" name="Прямоугольник: скругленные углы 20">
            <a:extLst>
              <a:ext uri="{FF2B5EF4-FFF2-40B4-BE49-F238E27FC236}">
                <a16:creationId xmlns:a16="http://schemas.microsoft.com/office/drawing/2014/main" xmlns="" id="{EE7DB3B0-E910-C1EB-BC6F-53538278EC5C}"/>
              </a:ext>
            </a:extLst>
          </p:cNvPr>
          <p:cNvSpPr/>
          <p:nvPr/>
        </p:nvSpPr>
        <p:spPr>
          <a:xfrm>
            <a:off x="825139" y="1237587"/>
            <a:ext cx="5252760" cy="4319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A4B856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5" name="TextBox 21">
            <a:extLst>
              <a:ext uri="{FF2B5EF4-FFF2-40B4-BE49-F238E27FC236}">
                <a16:creationId xmlns:a16="http://schemas.microsoft.com/office/drawing/2014/main" xmlns="" id="{5D2507CA-1E35-D523-A388-A5A8A7D412B9}"/>
              </a:ext>
            </a:extLst>
          </p:cNvPr>
          <p:cNvSpPr/>
          <p:nvPr/>
        </p:nvSpPr>
        <p:spPr>
          <a:xfrm>
            <a:off x="931339" y="1249828"/>
            <a:ext cx="5984640" cy="41526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Посты в социальных сетях</a:t>
            </a:r>
          </a:p>
        </p:txBody>
      </p:sp>
      <p:sp>
        <p:nvSpPr>
          <p:cNvPr id="19" name="Прямоугольник: скругленные углы 20">
            <a:extLst>
              <a:ext uri="{FF2B5EF4-FFF2-40B4-BE49-F238E27FC236}">
                <a16:creationId xmlns:a16="http://schemas.microsoft.com/office/drawing/2014/main" xmlns="" id="{1D06E40E-7414-4138-B1F9-7140EB156FAB}"/>
              </a:ext>
            </a:extLst>
          </p:cNvPr>
          <p:cNvSpPr/>
          <p:nvPr/>
        </p:nvSpPr>
        <p:spPr>
          <a:xfrm>
            <a:off x="843239" y="5568002"/>
            <a:ext cx="7090269" cy="48306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A4B856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xmlns="" id="{8008F1C2-ADF8-4BEE-808E-DDF7C26950FD}"/>
              </a:ext>
            </a:extLst>
          </p:cNvPr>
          <p:cNvSpPr/>
          <p:nvPr/>
        </p:nvSpPr>
        <p:spPr>
          <a:xfrm>
            <a:off x="1028297" y="5601842"/>
            <a:ext cx="7280100" cy="41526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День открытых дверей для будущих родителей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647" y="1030949"/>
            <a:ext cx="2558154" cy="131263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064" y="4732800"/>
            <a:ext cx="1318271" cy="131827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970" y="2978121"/>
            <a:ext cx="1527507" cy="143473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032" y="3010121"/>
            <a:ext cx="1370732" cy="1370732"/>
          </a:xfrm>
          <a:prstGeom prst="rect">
            <a:avLst/>
          </a:prstGeom>
        </p:spPr>
      </p:pic>
      <p:sp>
        <p:nvSpPr>
          <p:cNvPr id="11" name="Шестиугольник 15">
            <a:extLst>
              <a:ext uri="{FF2B5EF4-FFF2-40B4-BE49-F238E27FC236}">
                <a16:creationId xmlns:a16="http://schemas.microsoft.com/office/drawing/2014/main" xmlns="" id="{BA7EE64E-A45E-ADB8-A824-2ABEA2FB7424}"/>
              </a:ext>
            </a:extLst>
          </p:cNvPr>
          <p:cNvSpPr/>
          <p:nvPr/>
        </p:nvSpPr>
        <p:spPr>
          <a:xfrm>
            <a:off x="6286679" y="2461680"/>
            <a:ext cx="1372319" cy="118296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2" name="Шестиугольник 16">
            <a:extLst>
              <a:ext uri="{FF2B5EF4-FFF2-40B4-BE49-F238E27FC236}">
                <a16:creationId xmlns:a16="http://schemas.microsoft.com/office/drawing/2014/main" xmlns="" id="{F2861C5D-0212-5C90-2EB9-9DD3F2116F5B}"/>
              </a:ext>
            </a:extLst>
          </p:cNvPr>
          <p:cNvSpPr/>
          <p:nvPr/>
        </p:nvSpPr>
        <p:spPr>
          <a:xfrm>
            <a:off x="9511200" y="1945800"/>
            <a:ext cx="1131120" cy="9748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8CFE3492-E9EB-4F8C-B406-844A0BE8E7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4122" y="0"/>
            <a:ext cx="12276122" cy="6858000"/>
          </a:xfrm>
          <a:prstGeom prst="rect">
            <a:avLst/>
          </a:prstGeom>
        </p:spPr>
      </p:pic>
      <p:grpSp>
        <p:nvGrpSpPr>
          <p:cNvPr id="2" name="Группа 3">
            <a:extLst>
              <a:ext uri="{FF2B5EF4-FFF2-40B4-BE49-F238E27FC236}">
                <a16:creationId xmlns:a16="http://schemas.microsoft.com/office/drawing/2014/main" xmlns="" id="{9891EE66-F961-968F-2F07-82C4CD4DD848}"/>
              </a:ext>
            </a:extLst>
          </p:cNvPr>
          <p:cNvGrpSpPr/>
          <p:nvPr/>
        </p:nvGrpSpPr>
        <p:grpSpPr>
          <a:xfrm>
            <a:off x="292028" y="302398"/>
            <a:ext cx="11585648" cy="615961"/>
            <a:chOff x="292027" y="302398"/>
            <a:chExt cx="11644133" cy="615961"/>
          </a:xfrm>
        </p:grpSpPr>
        <p:grpSp>
          <p:nvGrpSpPr>
            <p:cNvPr id="3" name="Группа 4">
              <a:extLst>
                <a:ext uri="{FF2B5EF4-FFF2-40B4-BE49-F238E27FC236}">
                  <a16:creationId xmlns:a16="http://schemas.microsoft.com/office/drawing/2014/main" xmlns="" id="{E847A225-18A5-8A18-F918-A64942336A49}"/>
                </a:ext>
              </a:extLst>
            </p:cNvPr>
            <p:cNvGrpSpPr/>
            <p:nvPr/>
          </p:nvGrpSpPr>
          <p:grpSpPr>
            <a:xfrm>
              <a:off x="292027" y="302398"/>
              <a:ext cx="9704093" cy="615961"/>
              <a:chOff x="292027" y="302398"/>
              <a:chExt cx="9704093" cy="615961"/>
            </a:xfrm>
          </p:grpSpPr>
          <p:sp>
            <p:nvSpPr>
              <p:cNvPr id="5" name="TextBox 7">
                <a:extLst>
                  <a:ext uri="{FF2B5EF4-FFF2-40B4-BE49-F238E27FC236}">
                    <a16:creationId xmlns:a16="http://schemas.microsoft.com/office/drawing/2014/main" xmlns="" id="{DA0B9661-A348-4105-1D4E-770415A09455}"/>
                  </a:ext>
                </a:extLst>
              </p:cNvPr>
              <p:cNvSpPr/>
              <p:nvPr/>
            </p:nvSpPr>
            <p:spPr>
              <a:xfrm>
                <a:off x="692821" y="302398"/>
                <a:ext cx="7688160" cy="5472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5000" rIns="90000" bIns="45000" anchor="t" anchorCtr="0" compatLnSpc="0">
                <a:spAutoFit/>
              </a:bodyPr>
              <a:lstStyle/>
              <a:p>
                <a:pPr marR="0" lv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/>
                </a:pPr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Просветительская работа</a:t>
                </a:r>
              </a:p>
            </p:txBody>
          </p:sp>
          <p:pic>
            <p:nvPicPr>
              <p:cNvPr id="6" name="Рисунок 8">
                <a:extLst>
                  <a:ext uri="{FF2B5EF4-FFF2-40B4-BE49-F238E27FC236}">
                    <a16:creationId xmlns:a16="http://schemas.microsoft.com/office/drawing/2014/main" xmlns="" id="{62556E23-4868-7A85-0EBD-90A7CD8AB2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lum/>
                <a:alphaModFix/>
              </a:blip>
              <a:srcRect/>
              <a:stretch>
                <a:fillRect/>
              </a:stretch>
            </p:blipFill>
            <p:spPr>
              <a:xfrm rot="3887400">
                <a:off x="299407" y="366299"/>
                <a:ext cx="335880" cy="35064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" name="Прямоугольник 9">
                <a:extLst>
                  <a:ext uri="{FF2B5EF4-FFF2-40B4-BE49-F238E27FC236}">
                    <a16:creationId xmlns:a16="http://schemas.microsoft.com/office/drawing/2014/main" xmlns="" id="{0F9A9090-71A8-BC79-2CB2-80841922EFFE}"/>
                  </a:ext>
                </a:extLst>
              </p:cNvPr>
              <p:cNvSpPr/>
              <p:nvPr/>
            </p:nvSpPr>
            <p:spPr>
              <a:xfrm>
                <a:off x="712800" y="900719"/>
                <a:ext cx="9283320" cy="176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1B2E51"/>
              </a:solidFill>
              <a:ln>
                <a:noFill/>
                <a:prstDash val="solid"/>
              </a:ln>
            </p:spPr>
            <p:txBody>
              <a:bodyPr vert="horz" wrap="square" lIns="90000" tIns="45000" rIns="90000" bIns="45000" anchor="ctr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</p:grpSp>
        <p:pic>
          <p:nvPicPr>
            <p:cNvPr id="8" name="Рисунок 5">
              <a:extLst>
                <a:ext uri="{FF2B5EF4-FFF2-40B4-BE49-F238E27FC236}">
                  <a16:creationId xmlns:a16="http://schemas.microsoft.com/office/drawing/2014/main" xmlns="" id="{B25DD77F-663B-3570-0C15-7E77C9ED7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lum/>
              <a:alphaModFix/>
            </a:blip>
            <a:srcRect/>
            <a:stretch>
              <a:fillRect/>
            </a:stretch>
          </p:blipFill>
          <p:spPr>
            <a:xfrm>
              <a:off x="10572120" y="492480"/>
              <a:ext cx="1364040" cy="4039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353367" y="-118439"/>
            <a:ext cx="822535" cy="364679"/>
          </a:xfrm>
        </p:spPr>
        <p:txBody>
          <a:bodyPr/>
          <a:lstStyle/>
          <a:p>
            <a:pPr lvl="0"/>
            <a:r>
              <a:rPr lang="ru-RU" sz="4800" dirty="0"/>
              <a:t>17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>
            <a:extLst>
              <a:ext uri="{FF2B5EF4-FFF2-40B4-BE49-F238E27FC236}">
                <a16:creationId xmlns:a16="http://schemas.microsoft.com/office/drawing/2014/main" xmlns="" id="{8A5E2F1F-DC24-6690-EF0D-B5DED2D16580}"/>
              </a:ext>
            </a:extLst>
          </p:cNvPr>
          <p:cNvSpPr/>
          <p:nvPr/>
        </p:nvSpPr>
        <p:spPr>
          <a:xfrm>
            <a:off x="603360" y="954000"/>
            <a:ext cx="9283320" cy="1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1B2E51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xmlns="" id="{C487C54A-A65E-CA26-0FCD-610AF6E143A5}"/>
              </a:ext>
            </a:extLst>
          </p:cNvPr>
          <p:cNvSpPr/>
          <p:nvPr/>
        </p:nvSpPr>
        <p:spPr>
          <a:xfrm>
            <a:off x="648608" y="340560"/>
            <a:ext cx="7688160" cy="54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0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Отзывы в сети Интернет</a:t>
            </a:r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xmlns="" id="{C9B82099-B340-E672-2CBC-C2A9C28125C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 rot="3887400">
            <a:off x="250514" y="419579"/>
            <a:ext cx="335880" cy="35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xmlns="" id="{3CCCAEF1-485C-6407-DA49-F71B2CD1A9A7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176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7">
            <a:extLst>
              <a:ext uri="{FF2B5EF4-FFF2-40B4-BE49-F238E27FC236}">
                <a16:creationId xmlns:a16="http://schemas.microsoft.com/office/drawing/2014/main" xmlns="" id="{1AB852DD-5013-9EFC-DED2-DE61180CFB3A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10450136" y="821519"/>
            <a:ext cx="1364040" cy="40392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B99819B-19CA-4335-AA00-2D97ABA20D6F}" type="slidenum">
              <a:rPr lang="ru-RU" smtClean="0"/>
              <a:t>18</a:t>
            </a:fld>
            <a:endParaRPr lang="ru-RU"/>
          </a:p>
        </p:txBody>
      </p:sp>
      <p:sp>
        <p:nvSpPr>
          <p:cNvPr id="11" name="Номер слайда 1"/>
          <p:cNvSpPr txBox="1">
            <a:spLocks/>
          </p:cNvSpPr>
          <p:nvPr/>
        </p:nvSpPr>
        <p:spPr>
          <a:xfrm>
            <a:off x="11326092" y="-91799"/>
            <a:ext cx="865668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>
            <a:noAutofit/>
          </a:bodyPr>
          <a:lstStyle>
            <a:defPPr>
              <a:defRPr lang="ru-RU"/>
            </a:defPPr>
            <a:lvl1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/>
              <a:t>18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EDAED3D-3A9C-4D59-851A-47E46D5C8A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00" y="1189798"/>
            <a:ext cx="5010150" cy="399097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9E94904-D540-4DED-BF23-187AE2B368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643" y="2184570"/>
            <a:ext cx="5048250" cy="41719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>
            <a:extLst>
              <a:ext uri="{FF2B5EF4-FFF2-40B4-BE49-F238E27FC236}">
                <a16:creationId xmlns:a16="http://schemas.microsoft.com/office/drawing/2014/main" xmlns="" id="{E6399BDE-0C40-8B05-F10D-B4B7A182269D}"/>
              </a:ext>
            </a:extLst>
          </p:cNvPr>
          <p:cNvGrpSpPr/>
          <p:nvPr/>
        </p:nvGrpSpPr>
        <p:grpSpPr>
          <a:xfrm>
            <a:off x="240" y="360"/>
            <a:ext cx="12191760" cy="6857640"/>
            <a:chOff x="0" y="0"/>
            <a:chExt cx="12191760" cy="6857640"/>
          </a:xfrm>
        </p:grpSpPr>
        <p:grpSp>
          <p:nvGrpSpPr>
            <p:cNvPr id="3" name="Группа 4">
              <a:extLst>
                <a:ext uri="{FF2B5EF4-FFF2-40B4-BE49-F238E27FC236}">
                  <a16:creationId xmlns:a16="http://schemas.microsoft.com/office/drawing/2014/main" xmlns="" id="{FC27D896-4CC8-F8A4-4BE9-89EF9F464089}"/>
                </a:ext>
              </a:extLst>
            </p:cNvPr>
            <p:cNvGrpSpPr/>
            <p:nvPr/>
          </p:nvGrpSpPr>
          <p:grpSpPr>
            <a:xfrm>
              <a:off x="0" y="0"/>
              <a:ext cx="12191760" cy="6857640"/>
              <a:chOff x="0" y="0"/>
              <a:chExt cx="12191760" cy="6857640"/>
            </a:xfrm>
          </p:grpSpPr>
          <p:pic>
            <p:nvPicPr>
              <p:cNvPr id="4" name="Рисунок 6">
                <a:extLst>
                  <a:ext uri="{FF2B5EF4-FFF2-40B4-BE49-F238E27FC236}">
                    <a16:creationId xmlns:a16="http://schemas.microsoft.com/office/drawing/2014/main" xmlns="" id="{B98D5517-E7FB-C1DA-62E8-6B259D8E65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0" y="0"/>
                <a:ext cx="12191760" cy="685764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" name="TextBox 7">
                <a:extLst>
                  <a:ext uri="{FF2B5EF4-FFF2-40B4-BE49-F238E27FC236}">
                    <a16:creationId xmlns:a16="http://schemas.microsoft.com/office/drawing/2014/main" xmlns="" id="{ACFC0EA7-4D52-E65E-B059-FA4973C6EC84}"/>
                  </a:ext>
                </a:extLst>
              </p:cNvPr>
              <p:cNvSpPr/>
              <p:nvPr/>
            </p:nvSpPr>
            <p:spPr>
              <a:xfrm>
                <a:off x="3439862" y="3155220"/>
                <a:ext cx="5837393" cy="5472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5000" rIns="90000" bIns="45000" anchor="t" anchorCtr="0" compatLnSpc="0">
                <a:spAutoFit/>
              </a:bodyPr>
              <a:lstStyle/>
              <a:p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БЛАГОДАРЮ ЗА ВНИМАНИЕ!</a:t>
                </a:r>
              </a:p>
            </p:txBody>
          </p:sp>
        </p:grp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04A23522-7655-5B04-D4A5-336A6BA34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/>
              <a:alphaModFix/>
            </a:blip>
            <a:srcRect/>
            <a:stretch>
              <a:fillRect/>
            </a:stretch>
          </p:blipFill>
          <p:spPr>
            <a:xfrm>
              <a:off x="10456200" y="545760"/>
              <a:ext cx="1364040" cy="4039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Шестиугольник 10">
            <a:extLst>
              <a:ext uri="{FF2B5EF4-FFF2-40B4-BE49-F238E27FC236}">
                <a16:creationId xmlns:a16="http://schemas.microsoft.com/office/drawing/2014/main" xmlns="" id="{DB850B8C-1008-1127-4380-95D56DD22A89}"/>
              </a:ext>
            </a:extLst>
          </p:cNvPr>
          <p:cNvSpPr/>
          <p:nvPr/>
        </p:nvSpPr>
        <p:spPr>
          <a:xfrm>
            <a:off x="7707600" y="5151240"/>
            <a:ext cx="1372319" cy="118296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Шестиугольник 11">
            <a:extLst>
              <a:ext uri="{FF2B5EF4-FFF2-40B4-BE49-F238E27FC236}">
                <a16:creationId xmlns:a16="http://schemas.microsoft.com/office/drawing/2014/main" xmlns="" id="{48F9D633-5F72-3333-B75C-3BF0EC8CA118}"/>
              </a:ext>
            </a:extLst>
          </p:cNvPr>
          <p:cNvSpPr/>
          <p:nvPr/>
        </p:nvSpPr>
        <p:spPr>
          <a:xfrm>
            <a:off x="9990720" y="3491999"/>
            <a:ext cx="1131120" cy="9748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Номер слайда 1"/>
          <p:cNvSpPr txBox="1">
            <a:spLocks/>
          </p:cNvSpPr>
          <p:nvPr/>
        </p:nvSpPr>
        <p:spPr>
          <a:xfrm>
            <a:off x="11387646" y="-91439"/>
            <a:ext cx="865668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>
            <a:noAutofit/>
          </a:bodyPr>
          <a:lstStyle>
            <a:defPPr>
              <a:defRPr lang="ru-RU"/>
            </a:defPPr>
            <a:lvl1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/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4">
            <a:extLst>
              <a:ext uri="{FF2B5EF4-FFF2-40B4-BE49-F238E27FC236}">
                <a16:creationId xmlns:a16="http://schemas.microsoft.com/office/drawing/2014/main" xmlns="" id="{A781FE66-7089-C216-7DD7-3BF73EACADC6}"/>
              </a:ext>
            </a:extLst>
          </p:cNvPr>
          <p:cNvSpPr/>
          <p:nvPr/>
        </p:nvSpPr>
        <p:spPr>
          <a:xfrm>
            <a:off x="8640" y="0"/>
            <a:ext cx="12191760" cy="685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A4B856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5" name="Шестиугольник 3">
            <a:extLst>
              <a:ext uri="{FF2B5EF4-FFF2-40B4-BE49-F238E27FC236}">
                <a16:creationId xmlns:a16="http://schemas.microsoft.com/office/drawing/2014/main" xmlns="" id="{1B8225C2-0149-7B65-39F8-A2F035713B55}"/>
              </a:ext>
            </a:extLst>
          </p:cNvPr>
          <p:cNvSpPr/>
          <p:nvPr/>
        </p:nvSpPr>
        <p:spPr>
          <a:xfrm>
            <a:off x="2643840" y="1526039"/>
            <a:ext cx="5151600" cy="444096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custDash>
              <a:ds d="134615" sp="134615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Шестиугольник 48">
            <a:extLst>
              <a:ext uri="{FF2B5EF4-FFF2-40B4-BE49-F238E27FC236}">
                <a16:creationId xmlns:a16="http://schemas.microsoft.com/office/drawing/2014/main" xmlns="" id="{F6F72725-2FDD-7D3F-4411-24B4EFE1D4D4}"/>
              </a:ext>
            </a:extLst>
          </p:cNvPr>
          <p:cNvSpPr/>
          <p:nvPr/>
        </p:nvSpPr>
        <p:spPr>
          <a:xfrm>
            <a:off x="398520" y="3034440"/>
            <a:ext cx="2169719" cy="187056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solidFill>
            <a:srgbClr val="7E903C">
              <a:alpha val="30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Шестиугольник 46">
            <a:extLst>
              <a:ext uri="{FF2B5EF4-FFF2-40B4-BE49-F238E27FC236}">
                <a16:creationId xmlns:a16="http://schemas.microsoft.com/office/drawing/2014/main" xmlns="" id="{2C86C8CF-9D1A-6F69-FBE2-71CB87240D61}"/>
              </a:ext>
            </a:extLst>
          </p:cNvPr>
          <p:cNvSpPr/>
          <p:nvPr/>
        </p:nvSpPr>
        <p:spPr>
          <a:xfrm>
            <a:off x="6027840" y="661320"/>
            <a:ext cx="6741720" cy="581184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solidFill>
            <a:srgbClr val="7E903C">
              <a:alpha val="30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5" name="Рисунок 47">
            <a:extLst>
              <a:ext uri="{FF2B5EF4-FFF2-40B4-BE49-F238E27FC236}">
                <a16:creationId xmlns:a16="http://schemas.microsoft.com/office/drawing/2014/main" xmlns="" id="{9CBF8247-8FE2-F944-BEAE-C834D1C0E7A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16308" t="872" r="7075"/>
          <a:stretch>
            <a:fillRect/>
          </a:stretch>
        </p:blipFill>
        <p:spPr>
          <a:xfrm>
            <a:off x="5983920" y="1682639"/>
            <a:ext cx="2798640" cy="24123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: скругленные углы 52">
            <a:extLst>
              <a:ext uri="{FF2B5EF4-FFF2-40B4-BE49-F238E27FC236}">
                <a16:creationId xmlns:a16="http://schemas.microsoft.com/office/drawing/2014/main" xmlns="" id="{C43964E5-99CF-368D-1D86-5602A77CD81F}"/>
              </a:ext>
            </a:extLst>
          </p:cNvPr>
          <p:cNvSpPr/>
          <p:nvPr/>
        </p:nvSpPr>
        <p:spPr>
          <a:xfrm>
            <a:off x="5890680" y="1733040"/>
            <a:ext cx="2374199" cy="25991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TextBox 53">
            <a:extLst>
              <a:ext uri="{FF2B5EF4-FFF2-40B4-BE49-F238E27FC236}">
                <a16:creationId xmlns:a16="http://schemas.microsoft.com/office/drawing/2014/main" xmlns="" id="{5BC1BD19-256D-4C2E-30A1-054C1D058E22}"/>
              </a:ext>
            </a:extLst>
          </p:cNvPr>
          <p:cNvSpPr/>
          <p:nvPr/>
        </p:nvSpPr>
        <p:spPr>
          <a:xfrm>
            <a:off x="5890680" y="1715039"/>
            <a:ext cx="2664360" cy="27791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Общегородские проекты</a:t>
            </a:r>
          </a:p>
        </p:txBody>
      </p:sp>
      <p:pic>
        <p:nvPicPr>
          <p:cNvPr id="8" name="Рисунок 59">
            <a:extLst>
              <a:ext uri="{FF2B5EF4-FFF2-40B4-BE49-F238E27FC236}">
                <a16:creationId xmlns:a16="http://schemas.microsoft.com/office/drawing/2014/main" xmlns="" id="{C56DD412-7B66-6193-9A1C-89DA6109D74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l="22093" t="1081" r="1450"/>
          <a:stretch>
            <a:fillRect/>
          </a:stretch>
        </p:blipFill>
        <p:spPr>
          <a:xfrm>
            <a:off x="5999040" y="4154759"/>
            <a:ext cx="2798640" cy="241236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: скругленные углы 60">
            <a:extLst>
              <a:ext uri="{FF2B5EF4-FFF2-40B4-BE49-F238E27FC236}">
                <a16:creationId xmlns:a16="http://schemas.microsoft.com/office/drawing/2014/main" xmlns="" id="{C487EA75-5A57-C921-D8CE-5313163D230E}"/>
              </a:ext>
            </a:extLst>
          </p:cNvPr>
          <p:cNvSpPr/>
          <p:nvPr/>
        </p:nvSpPr>
        <p:spPr>
          <a:xfrm>
            <a:off x="5331960" y="6223682"/>
            <a:ext cx="3475149" cy="26027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TextBox 61">
            <a:extLst>
              <a:ext uri="{FF2B5EF4-FFF2-40B4-BE49-F238E27FC236}">
                <a16:creationId xmlns:a16="http://schemas.microsoft.com/office/drawing/2014/main" xmlns="" id="{B5E8E01E-8B02-F93F-C141-7BA831BE5007}"/>
              </a:ext>
            </a:extLst>
          </p:cNvPr>
          <p:cNvSpPr/>
          <p:nvPr/>
        </p:nvSpPr>
        <p:spPr>
          <a:xfrm>
            <a:off x="5267838" y="6229493"/>
            <a:ext cx="3685910" cy="27791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Льготное лекарственное обеспечение</a:t>
            </a:r>
          </a:p>
        </p:txBody>
      </p:sp>
      <p:pic>
        <p:nvPicPr>
          <p:cNvPr id="11" name="Рисунок 63">
            <a:extLst>
              <a:ext uri="{FF2B5EF4-FFF2-40B4-BE49-F238E27FC236}">
                <a16:creationId xmlns:a16="http://schemas.microsoft.com/office/drawing/2014/main" xmlns="" id="{DCBA7DBA-735A-BFC1-8299-BF569527301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 rot="4392000">
            <a:off x="5720077" y="1735336"/>
            <a:ext cx="189720" cy="198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8">
            <a:extLst>
              <a:ext uri="{FF2B5EF4-FFF2-40B4-BE49-F238E27FC236}">
                <a16:creationId xmlns:a16="http://schemas.microsoft.com/office/drawing/2014/main" xmlns="" id="{BED68A77-E45C-1A7A-F971-70ECDD7871EA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 t="1533" r="25264" b="1830"/>
          <a:stretch>
            <a:fillRect/>
          </a:stretch>
        </p:blipFill>
        <p:spPr>
          <a:xfrm>
            <a:off x="8264879" y="2898000"/>
            <a:ext cx="2798640" cy="2410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21">
            <a:extLst>
              <a:ext uri="{FF2B5EF4-FFF2-40B4-BE49-F238E27FC236}">
                <a16:creationId xmlns:a16="http://schemas.microsoft.com/office/drawing/2014/main" xmlns="" id="{EF5B2830-CA8B-B262-F978-C4BAE1EE9D1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 rot="4392000">
            <a:off x="5122481" y="6249177"/>
            <a:ext cx="189720" cy="198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: скругленные углы 22">
            <a:extLst>
              <a:ext uri="{FF2B5EF4-FFF2-40B4-BE49-F238E27FC236}">
                <a16:creationId xmlns:a16="http://schemas.microsoft.com/office/drawing/2014/main" xmlns="" id="{E552862C-EFF6-9E73-72B3-CF3ACC6EFCA0}"/>
              </a:ext>
            </a:extLst>
          </p:cNvPr>
          <p:cNvSpPr/>
          <p:nvPr/>
        </p:nvSpPr>
        <p:spPr>
          <a:xfrm>
            <a:off x="9577080" y="4849920"/>
            <a:ext cx="1357200" cy="34308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5" name="TextBox 23">
            <a:extLst>
              <a:ext uri="{FF2B5EF4-FFF2-40B4-BE49-F238E27FC236}">
                <a16:creationId xmlns:a16="http://schemas.microsoft.com/office/drawing/2014/main" xmlns="" id="{F553E06D-3A84-B1D8-F0D9-FFE58C7984C9}"/>
              </a:ext>
            </a:extLst>
          </p:cNvPr>
          <p:cNvSpPr/>
          <p:nvPr/>
        </p:nvSpPr>
        <p:spPr>
          <a:xfrm>
            <a:off x="9617400" y="4873679"/>
            <a:ext cx="1337780" cy="27791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200" b="1" i="0" u="none" strike="noStrike" kern="1200" spc="0" dirty="0" err="1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Онкопомощь</a:t>
            </a:r>
            <a:endParaRPr lang="ru-RU" sz="1200" b="1" i="0" u="none" strike="noStrike" kern="1200" spc="0" dirty="0">
              <a:ln>
                <a:noFill/>
              </a:ln>
              <a:solidFill>
                <a:srgbClr val="1B2E51"/>
              </a:solidFill>
              <a:latin typeface="Verdana" pitchFamily="34"/>
              <a:ea typeface="Verdana" pitchFamily="1"/>
              <a:cs typeface="Arial" pitchFamily="34"/>
            </a:endParaRPr>
          </a:p>
        </p:txBody>
      </p:sp>
      <p:pic>
        <p:nvPicPr>
          <p:cNvPr id="16" name="Рисунок 25">
            <a:extLst>
              <a:ext uri="{FF2B5EF4-FFF2-40B4-BE49-F238E27FC236}">
                <a16:creationId xmlns:a16="http://schemas.microsoft.com/office/drawing/2014/main" xmlns="" id="{F4E9F1FF-047E-8083-C52C-EEBAD4B6F73E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 rot="4392000">
            <a:off x="9400175" y="4887414"/>
            <a:ext cx="189720" cy="198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29">
            <a:extLst>
              <a:ext uri="{FF2B5EF4-FFF2-40B4-BE49-F238E27FC236}">
                <a16:creationId xmlns:a16="http://schemas.microsoft.com/office/drawing/2014/main" xmlns="" id="{A9447D95-FE31-2A50-2BFB-3042429701FD}"/>
              </a:ext>
            </a:extLst>
          </p:cNvPr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 l="2386" t="2300" r="23879" b="2300"/>
          <a:stretch>
            <a:fillRect/>
          </a:stretch>
        </p:blipFill>
        <p:spPr>
          <a:xfrm>
            <a:off x="1465920" y="4154759"/>
            <a:ext cx="2798640" cy="241236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Прямоугольник: скругленные углы 33">
            <a:extLst>
              <a:ext uri="{FF2B5EF4-FFF2-40B4-BE49-F238E27FC236}">
                <a16:creationId xmlns:a16="http://schemas.microsoft.com/office/drawing/2014/main" xmlns="" id="{51B74472-A09D-97D0-5CF9-39D447A96D8F}"/>
              </a:ext>
            </a:extLst>
          </p:cNvPr>
          <p:cNvSpPr/>
          <p:nvPr/>
        </p:nvSpPr>
        <p:spPr>
          <a:xfrm>
            <a:off x="1369439" y="6140880"/>
            <a:ext cx="1517527" cy="34308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9" name="TextBox 34">
            <a:extLst>
              <a:ext uri="{FF2B5EF4-FFF2-40B4-BE49-F238E27FC236}">
                <a16:creationId xmlns:a16="http://schemas.microsoft.com/office/drawing/2014/main" xmlns="" id="{5A3C9AA8-FA9D-291A-F0ED-6E0EEDB060E3}"/>
              </a:ext>
            </a:extLst>
          </p:cNvPr>
          <p:cNvSpPr/>
          <p:nvPr/>
        </p:nvSpPr>
        <p:spPr>
          <a:xfrm>
            <a:off x="1413000" y="6164640"/>
            <a:ext cx="1521548" cy="27791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Цифровизация</a:t>
            </a:r>
          </a:p>
        </p:txBody>
      </p:sp>
      <p:pic>
        <p:nvPicPr>
          <p:cNvPr id="20" name="Рисунок 35">
            <a:extLst>
              <a:ext uri="{FF2B5EF4-FFF2-40B4-BE49-F238E27FC236}">
                <a16:creationId xmlns:a16="http://schemas.microsoft.com/office/drawing/2014/main" xmlns="" id="{884D7E89-B5D7-476C-F221-C6FCB214A61B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 rot="4392000">
            <a:off x="1212462" y="6193150"/>
            <a:ext cx="189720" cy="198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36">
            <a:extLst>
              <a:ext uri="{FF2B5EF4-FFF2-40B4-BE49-F238E27FC236}">
                <a16:creationId xmlns:a16="http://schemas.microsoft.com/office/drawing/2014/main" xmlns="" id="{C1AF4DDF-8762-4013-EA4F-24DB5C8B3241}"/>
              </a:ext>
            </a:extLst>
          </p:cNvPr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 l="3697" t="1422" r="22438" b="3013"/>
          <a:stretch>
            <a:fillRect/>
          </a:stretch>
        </p:blipFill>
        <p:spPr>
          <a:xfrm>
            <a:off x="3732840" y="2914200"/>
            <a:ext cx="2798640" cy="241236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Прямоугольник: скругленные углы 43">
            <a:extLst>
              <a:ext uri="{FF2B5EF4-FFF2-40B4-BE49-F238E27FC236}">
                <a16:creationId xmlns:a16="http://schemas.microsoft.com/office/drawing/2014/main" xmlns="" id="{98241AC1-FFF5-6317-4152-5D9066B81FBB}"/>
              </a:ext>
            </a:extLst>
          </p:cNvPr>
          <p:cNvSpPr/>
          <p:nvPr/>
        </p:nvSpPr>
        <p:spPr>
          <a:xfrm>
            <a:off x="3478680" y="3008160"/>
            <a:ext cx="1898766" cy="34308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3" name="TextBox 44">
            <a:extLst>
              <a:ext uri="{FF2B5EF4-FFF2-40B4-BE49-F238E27FC236}">
                <a16:creationId xmlns:a16="http://schemas.microsoft.com/office/drawing/2014/main" xmlns="" id="{D2AB3729-9FA6-3904-EEDC-E48037CEBE25}"/>
              </a:ext>
            </a:extLst>
          </p:cNvPr>
          <p:cNvSpPr/>
          <p:nvPr/>
        </p:nvSpPr>
        <p:spPr>
          <a:xfrm>
            <a:off x="3524040" y="3031560"/>
            <a:ext cx="1898766" cy="27791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Кадровое развитие</a:t>
            </a:r>
          </a:p>
        </p:txBody>
      </p:sp>
      <p:pic>
        <p:nvPicPr>
          <p:cNvPr id="24" name="Рисунок 45">
            <a:extLst>
              <a:ext uri="{FF2B5EF4-FFF2-40B4-BE49-F238E27FC236}">
                <a16:creationId xmlns:a16="http://schemas.microsoft.com/office/drawing/2014/main" xmlns="" id="{56E98253-CDDB-D451-DE29-6F28282C6E85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 rot="4392000">
            <a:off x="3290578" y="3072000"/>
            <a:ext cx="189720" cy="19836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Шестиугольник 50">
            <a:extLst>
              <a:ext uri="{FF2B5EF4-FFF2-40B4-BE49-F238E27FC236}">
                <a16:creationId xmlns:a16="http://schemas.microsoft.com/office/drawing/2014/main" xmlns="" id="{3715C28D-C6AA-2847-EB86-FD0C6D93068B}"/>
              </a:ext>
            </a:extLst>
          </p:cNvPr>
          <p:cNvSpPr/>
          <p:nvPr/>
        </p:nvSpPr>
        <p:spPr>
          <a:xfrm>
            <a:off x="1616400" y="2660760"/>
            <a:ext cx="1030680" cy="8884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custDash>
              <a:ds d="134615" sp="134615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7" name="Шестиугольник 54">
            <a:extLst>
              <a:ext uri="{FF2B5EF4-FFF2-40B4-BE49-F238E27FC236}">
                <a16:creationId xmlns:a16="http://schemas.microsoft.com/office/drawing/2014/main" xmlns="" id="{3DB427AE-A78E-29FE-04D6-557A8707C790}"/>
              </a:ext>
            </a:extLst>
          </p:cNvPr>
          <p:cNvSpPr/>
          <p:nvPr/>
        </p:nvSpPr>
        <p:spPr>
          <a:xfrm>
            <a:off x="10519560" y="1963800"/>
            <a:ext cx="1030680" cy="8884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custDash>
              <a:ds d="134615" sp="134615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28" name="Рисунок 56">
            <a:extLst>
              <a:ext uri="{FF2B5EF4-FFF2-40B4-BE49-F238E27FC236}">
                <a16:creationId xmlns:a16="http://schemas.microsoft.com/office/drawing/2014/main" xmlns="" id="{9C0DB263-4389-4631-4F46-E877457F6056}"/>
              </a:ext>
            </a:extLst>
          </p:cNvPr>
          <p:cNvPicPr>
            <a:picLocks noChangeAspect="1"/>
          </p:cNvPicPr>
          <p:nvPr/>
        </p:nvPicPr>
        <p:blipFill>
          <a:blip r:embed="rId9">
            <a:lum/>
            <a:alphaModFix/>
          </a:blip>
          <a:srcRect/>
          <a:stretch>
            <a:fillRect/>
          </a:stretch>
        </p:blipFill>
        <p:spPr>
          <a:xfrm>
            <a:off x="9670680" y="5943240"/>
            <a:ext cx="1364040" cy="40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57">
            <a:extLst>
              <a:ext uri="{FF2B5EF4-FFF2-40B4-BE49-F238E27FC236}">
                <a16:creationId xmlns:a16="http://schemas.microsoft.com/office/drawing/2014/main" xmlns="" id="{A7835B55-F9CA-169E-AE5B-C3E49C96064A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/>
            <a:alphaModFix/>
          </a:blip>
          <a:srcRect/>
          <a:stretch>
            <a:fillRect/>
          </a:stretch>
        </p:blipFill>
        <p:spPr>
          <a:xfrm>
            <a:off x="685440" y="541080"/>
            <a:ext cx="6217200" cy="864719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11690111" y="-87839"/>
            <a:ext cx="313616" cy="364679"/>
          </a:xfrm>
        </p:spPr>
        <p:txBody>
          <a:bodyPr/>
          <a:lstStyle/>
          <a:p>
            <a:pPr lvl="0"/>
            <a:fld id="{BB99819B-19CA-4335-AA00-2D97ABA20D6F}" type="slidenum">
              <a:rPr lang="ru-RU" sz="4800" smtClean="0"/>
              <a:t>2</a:t>
            </a:fld>
            <a:endParaRPr lang="ru-RU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: скругленные углы 36">
            <a:extLst>
              <a:ext uri="{FF2B5EF4-FFF2-40B4-BE49-F238E27FC236}">
                <a16:creationId xmlns:a16="http://schemas.microsoft.com/office/drawing/2014/main" xmlns="" id="{AC30CE1D-583D-E25B-5AB1-3B0F0D7224F9}"/>
              </a:ext>
            </a:extLst>
          </p:cNvPr>
          <p:cNvSpPr/>
          <p:nvPr/>
        </p:nvSpPr>
        <p:spPr>
          <a:xfrm>
            <a:off x="6932520" y="1715039"/>
            <a:ext cx="4714920" cy="172728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7FB67134-FD2E-4467-BA3A-137CCC738D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6999" y="0"/>
            <a:ext cx="12318999" cy="6905124"/>
          </a:xfrm>
          <a:prstGeom prst="rect">
            <a:avLst/>
          </a:prstGeom>
        </p:spPr>
      </p:pic>
      <p:sp>
        <p:nvSpPr>
          <p:cNvPr id="3" name="Овал 32">
            <a:extLst>
              <a:ext uri="{FF2B5EF4-FFF2-40B4-BE49-F238E27FC236}">
                <a16:creationId xmlns:a16="http://schemas.microsoft.com/office/drawing/2014/main" xmlns="" id="{46B667EB-CF7D-87E5-E9DB-A9CF97EDD43B}"/>
              </a:ext>
            </a:extLst>
          </p:cNvPr>
          <p:cNvSpPr/>
          <p:nvPr/>
        </p:nvSpPr>
        <p:spPr>
          <a:xfrm>
            <a:off x="1269360" y="1902600"/>
            <a:ext cx="1041119" cy="10411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DDD51">
              <a:alpha val="36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grpSp>
        <p:nvGrpSpPr>
          <p:cNvPr id="11" name="Группа 42">
            <a:extLst>
              <a:ext uri="{FF2B5EF4-FFF2-40B4-BE49-F238E27FC236}">
                <a16:creationId xmlns:a16="http://schemas.microsoft.com/office/drawing/2014/main" xmlns="" id="{58BE6B7B-CBFF-F5A1-3EF4-16208482CE00}"/>
              </a:ext>
            </a:extLst>
          </p:cNvPr>
          <p:cNvGrpSpPr/>
          <p:nvPr/>
        </p:nvGrpSpPr>
        <p:grpSpPr>
          <a:xfrm>
            <a:off x="976680" y="1359360"/>
            <a:ext cx="4888080" cy="589605"/>
            <a:chOff x="976680" y="1359360"/>
            <a:chExt cx="4888080" cy="589605"/>
          </a:xfrm>
        </p:grpSpPr>
        <p:sp>
          <p:nvSpPr>
            <p:cNvPr id="12" name="Прямоугольник: скругленные углы 26">
              <a:extLst>
                <a:ext uri="{FF2B5EF4-FFF2-40B4-BE49-F238E27FC236}">
                  <a16:creationId xmlns:a16="http://schemas.microsoft.com/office/drawing/2014/main" xmlns="" id="{D2F999A0-F20F-7933-0DFB-C23228133B26}"/>
                </a:ext>
              </a:extLst>
            </p:cNvPr>
            <p:cNvSpPr/>
            <p:nvPr/>
          </p:nvSpPr>
          <p:spPr>
            <a:xfrm>
              <a:off x="976680" y="1383119"/>
              <a:ext cx="4888080" cy="30204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A4B856"/>
            </a:solidFill>
            <a:ln>
              <a:noFill/>
              <a:prstDash val="solid"/>
            </a:ln>
          </p:spPr>
          <p:txBody>
            <a:bodyPr vert="horz" wrap="square" lIns="90000" tIns="45000" rIns="90000" bIns="45000" anchor="ctr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sp>
          <p:nvSpPr>
            <p:cNvPr id="13" name="TextBox 27">
              <a:extLst>
                <a:ext uri="{FF2B5EF4-FFF2-40B4-BE49-F238E27FC236}">
                  <a16:creationId xmlns:a16="http://schemas.microsoft.com/office/drawing/2014/main" xmlns="" id="{99D7B74E-EF8E-D275-F92A-D1E40D9BD6B4}"/>
                </a:ext>
              </a:extLst>
            </p:cNvPr>
            <p:cNvSpPr/>
            <p:nvPr/>
          </p:nvSpPr>
          <p:spPr>
            <a:xfrm>
              <a:off x="1100880" y="1359360"/>
              <a:ext cx="4763880" cy="58960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5000" rIns="90000" bIns="45000" anchor="t" anchorCtr="0" compatLnSpc="0">
              <a:sp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ru-RU" sz="1600" b="1" i="0" u="none" strike="noStrike" kern="1200" spc="0" dirty="0">
                  <a:ln>
                    <a:noFill/>
                  </a:ln>
                  <a:solidFill>
                    <a:srgbClr val="FFFFFF"/>
                  </a:solidFill>
                  <a:latin typeface="Verdana" pitchFamily="34"/>
                  <a:ea typeface="Verdana" pitchFamily="1"/>
                  <a:cs typeface="Arial" pitchFamily="34"/>
                </a:rPr>
                <a:t>ГБУЗ  ДГП № 3</a:t>
              </a:r>
              <a:r>
                <a:rPr lang="en-US" sz="1600" b="1" i="0" u="none" strike="noStrike" kern="1200" spc="0" dirty="0">
                  <a:ln>
                    <a:noFill/>
                  </a:ln>
                  <a:solidFill>
                    <a:srgbClr val="FFFFFF"/>
                  </a:solidFill>
                  <a:latin typeface="Verdana" pitchFamily="34"/>
                  <a:ea typeface="Verdana" pitchFamily="1"/>
                  <a:cs typeface="Arial" pitchFamily="34"/>
                </a:rPr>
                <a:t>2</a:t>
              </a:r>
              <a:r>
                <a:rPr lang="ru-RU" sz="1600" b="1" i="0" u="none" strike="noStrike" kern="1200" spc="0" dirty="0">
                  <a:ln>
                    <a:noFill/>
                  </a:ln>
                  <a:solidFill>
                    <a:srgbClr val="FFFFFF"/>
                  </a:solidFill>
                  <a:latin typeface="Verdana" pitchFamily="34"/>
                  <a:ea typeface="Verdana" pitchFamily="1"/>
                  <a:cs typeface="Arial" pitchFamily="34"/>
                </a:rPr>
                <a:t> ДЗМ</a:t>
              </a:r>
            </a:p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600" b="1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Verdana" pitchFamily="34"/>
                <a:ea typeface="Verdana" pitchFamily="1"/>
                <a:cs typeface="Arial" pitchFamily="34"/>
              </a:endParaRPr>
            </a:p>
          </p:txBody>
        </p:sp>
      </p:grpSp>
      <p:sp>
        <p:nvSpPr>
          <p:cNvPr id="14" name="Прямоугольник: скругленные углы 28">
            <a:extLst>
              <a:ext uri="{FF2B5EF4-FFF2-40B4-BE49-F238E27FC236}">
                <a16:creationId xmlns:a16="http://schemas.microsoft.com/office/drawing/2014/main" xmlns="" id="{62CF2037-BCEE-4421-B61A-0CB207283129}"/>
              </a:ext>
            </a:extLst>
          </p:cNvPr>
          <p:cNvSpPr/>
          <p:nvPr/>
        </p:nvSpPr>
        <p:spPr>
          <a:xfrm>
            <a:off x="972720" y="1743480"/>
            <a:ext cx="4924080" cy="17172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xmlns="" id="{B252C9E0-A0F2-6DC5-A7AB-A51B9745A6CE}"/>
              </a:ext>
            </a:extLst>
          </p:cNvPr>
          <p:cNvSpPr/>
          <p:nvPr/>
        </p:nvSpPr>
        <p:spPr>
          <a:xfrm>
            <a:off x="2401560" y="2058119"/>
            <a:ext cx="3798360" cy="11232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посещений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в смену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400" b="1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299</a:t>
            </a:r>
            <a:r>
              <a:rPr lang="ru-RU" sz="1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59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человек</a:t>
            </a:r>
          </a:p>
        </p:txBody>
      </p:sp>
      <p:sp>
        <p:nvSpPr>
          <p:cNvPr id="16" name="TextBox 31">
            <a:extLst>
              <a:ext uri="{FF2B5EF4-FFF2-40B4-BE49-F238E27FC236}">
                <a16:creationId xmlns:a16="http://schemas.microsoft.com/office/drawing/2014/main" xmlns="" id="{AED10DD2-C15F-0E9E-FE33-37C8CFF29B71}"/>
              </a:ext>
            </a:extLst>
          </p:cNvPr>
          <p:cNvSpPr/>
          <p:nvPr/>
        </p:nvSpPr>
        <p:spPr>
          <a:xfrm>
            <a:off x="1100881" y="2021039"/>
            <a:ext cx="1268864" cy="6217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6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34"/>
              </a:rPr>
              <a:t>1360</a:t>
            </a:r>
          </a:p>
        </p:txBody>
      </p:sp>
      <p:sp>
        <p:nvSpPr>
          <p:cNvPr id="17" name="Шестиугольник 34">
            <a:extLst>
              <a:ext uri="{FF2B5EF4-FFF2-40B4-BE49-F238E27FC236}">
                <a16:creationId xmlns:a16="http://schemas.microsoft.com/office/drawing/2014/main" xmlns="" id="{50E901E8-ADC2-FC87-5B59-7EA4E840F535}"/>
              </a:ext>
            </a:extLst>
          </p:cNvPr>
          <p:cNvSpPr/>
          <p:nvPr/>
        </p:nvSpPr>
        <p:spPr>
          <a:xfrm>
            <a:off x="7228080" y="3604680"/>
            <a:ext cx="1372319" cy="118296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0" name="TextBox 38">
            <a:extLst>
              <a:ext uri="{FF2B5EF4-FFF2-40B4-BE49-F238E27FC236}">
                <a16:creationId xmlns:a16="http://schemas.microsoft.com/office/drawing/2014/main" xmlns="" id="{61357A3B-DC63-4547-9DAE-E63BD1584711}"/>
              </a:ext>
            </a:extLst>
          </p:cNvPr>
          <p:cNvSpPr/>
          <p:nvPr/>
        </p:nvSpPr>
        <p:spPr>
          <a:xfrm>
            <a:off x="8483039" y="2029680"/>
            <a:ext cx="3676319" cy="1369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посещений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в смену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400" b="1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7334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человек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400" b="1" i="0" u="none" strike="noStrike" kern="1200" spc="0" dirty="0">
              <a:ln>
                <a:noFill/>
              </a:ln>
              <a:solidFill>
                <a:srgbClr val="1B2E51"/>
              </a:solidFill>
              <a:latin typeface="Arial" pitchFamily="34"/>
              <a:ea typeface="Microsoft YaHei" pitchFamily="2"/>
              <a:cs typeface="Arial" pitchFamily="34"/>
            </a:endParaRPr>
          </a:p>
        </p:txBody>
      </p:sp>
      <p:sp>
        <p:nvSpPr>
          <p:cNvPr id="21" name="TextBox 39">
            <a:extLst>
              <a:ext uri="{FF2B5EF4-FFF2-40B4-BE49-F238E27FC236}">
                <a16:creationId xmlns:a16="http://schemas.microsoft.com/office/drawing/2014/main" xmlns="" id="{F21ECF6B-3715-86C3-2B4E-04E04E6D20A8}"/>
              </a:ext>
            </a:extLst>
          </p:cNvPr>
          <p:cNvSpPr/>
          <p:nvPr/>
        </p:nvSpPr>
        <p:spPr>
          <a:xfrm>
            <a:off x="7324380" y="2025361"/>
            <a:ext cx="1076040" cy="699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40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34"/>
              </a:rPr>
              <a:t>320</a:t>
            </a:r>
          </a:p>
        </p:txBody>
      </p:sp>
      <p:grpSp>
        <p:nvGrpSpPr>
          <p:cNvPr id="22" name="Группа 43">
            <a:extLst>
              <a:ext uri="{FF2B5EF4-FFF2-40B4-BE49-F238E27FC236}">
                <a16:creationId xmlns:a16="http://schemas.microsoft.com/office/drawing/2014/main" xmlns="" id="{1A68F5D1-A656-2185-2A8F-D04D2F4C3C7B}"/>
              </a:ext>
            </a:extLst>
          </p:cNvPr>
          <p:cNvGrpSpPr/>
          <p:nvPr/>
        </p:nvGrpSpPr>
        <p:grpSpPr>
          <a:xfrm>
            <a:off x="6950160" y="1383119"/>
            <a:ext cx="2944080" cy="340243"/>
            <a:chOff x="6950160" y="1383119"/>
            <a:chExt cx="2944080" cy="340243"/>
          </a:xfrm>
        </p:grpSpPr>
        <p:sp>
          <p:nvSpPr>
            <p:cNvPr id="23" name="Прямоугольник: скругленные углы 44">
              <a:extLst>
                <a:ext uri="{FF2B5EF4-FFF2-40B4-BE49-F238E27FC236}">
                  <a16:creationId xmlns:a16="http://schemas.microsoft.com/office/drawing/2014/main" xmlns="" id="{558BFE7C-D010-31CB-71A5-EF376AFE956B}"/>
                </a:ext>
              </a:extLst>
            </p:cNvPr>
            <p:cNvSpPr/>
            <p:nvPr/>
          </p:nvSpPr>
          <p:spPr>
            <a:xfrm>
              <a:off x="6950160" y="1405440"/>
              <a:ext cx="2944079" cy="2808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A4B856"/>
            </a:solidFill>
            <a:ln>
              <a:noFill/>
              <a:prstDash val="solid"/>
            </a:ln>
          </p:spPr>
          <p:txBody>
            <a:bodyPr vert="horz" wrap="square" lIns="90000" tIns="45000" rIns="90000" bIns="45000" anchor="ctr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sp>
          <p:nvSpPr>
            <p:cNvPr id="24" name="TextBox 45">
              <a:extLst>
                <a:ext uri="{FF2B5EF4-FFF2-40B4-BE49-F238E27FC236}">
                  <a16:creationId xmlns:a16="http://schemas.microsoft.com/office/drawing/2014/main" xmlns="" id="{62521F99-E9A6-754D-0E20-29544FD033B5}"/>
                </a:ext>
              </a:extLst>
            </p:cNvPr>
            <p:cNvSpPr/>
            <p:nvPr/>
          </p:nvSpPr>
          <p:spPr>
            <a:xfrm>
              <a:off x="7025040" y="1383119"/>
              <a:ext cx="2869200" cy="340243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5000" rIns="90000" bIns="45000" anchor="t" anchorCtr="0" compatLnSpc="0">
              <a:sp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ru-RU" sz="1600" b="1" i="0" u="none" strike="noStrike" kern="1200" spc="0" dirty="0">
                  <a:ln>
                    <a:noFill/>
                  </a:ln>
                  <a:solidFill>
                    <a:srgbClr val="FFFFFF"/>
                  </a:solidFill>
                  <a:latin typeface="Verdana" pitchFamily="34"/>
                  <a:ea typeface="Verdana" pitchFamily="1"/>
                  <a:cs typeface="Arial" pitchFamily="34"/>
                </a:rPr>
                <a:t>ДГП № 3</a:t>
              </a:r>
              <a:r>
                <a:rPr lang="en-US" sz="1600" b="1" i="0" u="none" strike="noStrike" kern="1200" spc="0" dirty="0">
                  <a:ln>
                    <a:noFill/>
                  </a:ln>
                  <a:solidFill>
                    <a:srgbClr val="FFFFFF"/>
                  </a:solidFill>
                  <a:latin typeface="Verdana" pitchFamily="34"/>
                  <a:ea typeface="Verdana" pitchFamily="1"/>
                  <a:cs typeface="Arial" pitchFamily="34"/>
                </a:rPr>
                <a:t>2</a:t>
              </a:r>
              <a:r>
                <a:rPr lang="ru-RU" sz="1600" b="1" i="0" u="none" strike="noStrike" kern="1200" spc="0" dirty="0">
                  <a:ln>
                    <a:noFill/>
                  </a:ln>
                  <a:solidFill>
                    <a:srgbClr val="FFFFFF"/>
                  </a:solidFill>
                  <a:latin typeface="Verdana" pitchFamily="34"/>
                  <a:ea typeface="Verdana" pitchFamily="1"/>
                  <a:cs typeface="Arial" pitchFamily="34"/>
                </a:rPr>
                <a:t> Филиал 2</a:t>
              </a:r>
            </a:p>
          </p:txBody>
        </p:sp>
      </p:grpSp>
      <p:sp>
        <p:nvSpPr>
          <p:cNvPr id="25" name="Прямоугольник: скругленные углы 47">
            <a:extLst>
              <a:ext uri="{FF2B5EF4-FFF2-40B4-BE49-F238E27FC236}">
                <a16:creationId xmlns:a16="http://schemas.microsoft.com/office/drawing/2014/main" xmlns="" id="{46371685-C6F1-8604-17E5-C908D322A6A3}"/>
              </a:ext>
            </a:extLst>
          </p:cNvPr>
          <p:cNvSpPr/>
          <p:nvPr/>
        </p:nvSpPr>
        <p:spPr>
          <a:xfrm>
            <a:off x="972720" y="4121279"/>
            <a:ext cx="10676160" cy="252212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6" name="TextBox 49">
            <a:extLst>
              <a:ext uri="{FF2B5EF4-FFF2-40B4-BE49-F238E27FC236}">
                <a16:creationId xmlns:a16="http://schemas.microsoft.com/office/drawing/2014/main" xmlns="" id="{93C06303-038A-D0C1-0B8B-A56E378FC6A3}"/>
              </a:ext>
            </a:extLst>
          </p:cNvPr>
          <p:cNvSpPr/>
          <p:nvPr/>
        </p:nvSpPr>
        <p:spPr>
          <a:xfrm>
            <a:off x="1467000" y="4233960"/>
            <a:ext cx="10180440" cy="20545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Численность прикрепленного населения: 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	29959  человека (</a:t>
            </a:r>
            <a:r>
              <a:rPr lang="ru-RU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7334</a:t>
            </a:r>
            <a:r>
              <a:rPr lang="ru-RU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),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		мальчики – 15095 (</a:t>
            </a:r>
            <a:r>
              <a:rPr lang="ru-RU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3740</a:t>
            </a:r>
            <a:r>
              <a:rPr lang="ru-RU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),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		девочки – 14864 (</a:t>
            </a:r>
            <a:r>
              <a:rPr lang="ru-RU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3594</a:t>
            </a:r>
            <a:r>
              <a:rPr lang="ru-RU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).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b="0" i="0" u="none" strike="noStrike" kern="1200" spc="0" dirty="0">
              <a:ln>
                <a:noFill/>
              </a:ln>
              <a:solidFill>
                <a:srgbClr val="1B2E51"/>
              </a:solidFill>
              <a:latin typeface="Verdana" pitchFamily="34"/>
              <a:ea typeface="Verdana" pitchFamily="1"/>
              <a:cs typeface="Arial" pitchFamily="34"/>
            </a:endParaRPr>
          </a:p>
          <a:p>
            <a:r>
              <a:rPr lang="ru-RU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Прирост прикрепленного детского населения в </a:t>
            </a:r>
            <a:r>
              <a:rPr lang="ru-RU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Филиале № 2</a:t>
            </a:r>
            <a:r>
              <a:rPr lang="ru-RU" b="0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 в сравнении с 2024 годом + </a:t>
            </a:r>
            <a:r>
              <a:rPr lang="ru-RU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14 детей</a:t>
            </a:r>
            <a:endParaRPr lang="ru-RU" sz="1200" b="0" i="0" u="none" strike="noStrike" kern="1200" spc="0" dirty="0">
              <a:ln>
                <a:noFill/>
              </a:ln>
              <a:solidFill>
                <a:srgbClr val="000000"/>
              </a:solidFill>
              <a:latin typeface="Verdana" pitchFamily="34"/>
              <a:ea typeface="Verdana" pitchFamily="1"/>
              <a:cs typeface="Arial" pitchFamily="34"/>
            </a:endParaRPr>
          </a:p>
        </p:txBody>
      </p:sp>
      <p:pic>
        <p:nvPicPr>
          <p:cNvPr id="27" name="Рисунок 50">
            <a:extLst>
              <a:ext uri="{FF2B5EF4-FFF2-40B4-BE49-F238E27FC236}">
                <a16:creationId xmlns:a16="http://schemas.microsoft.com/office/drawing/2014/main" xmlns="" id="{6A15386D-D9D8-805B-0A0B-CC39C8491A3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 rot="3887400">
            <a:off x="1089315" y="4247391"/>
            <a:ext cx="237600" cy="248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51">
            <a:extLst>
              <a:ext uri="{FF2B5EF4-FFF2-40B4-BE49-F238E27FC236}">
                <a16:creationId xmlns:a16="http://schemas.microsoft.com/office/drawing/2014/main" xmlns="" id="{52E87228-D1EB-997F-3360-CEA0F3E7BE4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 rot="3887400">
            <a:off x="1089314" y="5670152"/>
            <a:ext cx="237600" cy="24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Овал 37">
            <a:extLst>
              <a:ext uri="{FF2B5EF4-FFF2-40B4-BE49-F238E27FC236}">
                <a16:creationId xmlns:a16="http://schemas.microsoft.com/office/drawing/2014/main" xmlns="" id="{1E8A60CE-C78E-52D7-7377-F769D74C4B37}"/>
              </a:ext>
            </a:extLst>
          </p:cNvPr>
          <p:cNvSpPr/>
          <p:nvPr/>
        </p:nvSpPr>
        <p:spPr>
          <a:xfrm>
            <a:off x="1205799" y="1854721"/>
            <a:ext cx="1041119" cy="10411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DDD51">
              <a:alpha val="36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2" name="Овал 41">
            <a:extLst>
              <a:ext uri="{FF2B5EF4-FFF2-40B4-BE49-F238E27FC236}">
                <a16:creationId xmlns:a16="http://schemas.microsoft.com/office/drawing/2014/main" xmlns="" id="{E15B02AA-FBDD-F50A-CE42-1977B613B650}"/>
              </a:ext>
            </a:extLst>
          </p:cNvPr>
          <p:cNvSpPr/>
          <p:nvPr/>
        </p:nvSpPr>
        <p:spPr>
          <a:xfrm>
            <a:off x="7274542" y="1863507"/>
            <a:ext cx="1041119" cy="10411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DDD51">
              <a:alpha val="36000"/>
            </a:srgbClr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0" name="Шестиугольник 57">
            <a:extLst>
              <a:ext uri="{FF2B5EF4-FFF2-40B4-BE49-F238E27FC236}">
                <a16:creationId xmlns:a16="http://schemas.microsoft.com/office/drawing/2014/main" xmlns="" id="{5576B453-ECF6-6C97-8889-4F1C62C2BB0F}"/>
              </a:ext>
            </a:extLst>
          </p:cNvPr>
          <p:cNvSpPr/>
          <p:nvPr/>
        </p:nvSpPr>
        <p:spPr>
          <a:xfrm>
            <a:off x="6200209" y="1978758"/>
            <a:ext cx="1131120" cy="9748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8" name="Шестиугольник 35">
            <a:extLst>
              <a:ext uri="{FF2B5EF4-FFF2-40B4-BE49-F238E27FC236}">
                <a16:creationId xmlns:a16="http://schemas.microsoft.com/office/drawing/2014/main" xmlns="" id="{3EDC1279-14B9-46F1-E2AD-653CCEE1AE88}"/>
              </a:ext>
            </a:extLst>
          </p:cNvPr>
          <p:cNvSpPr/>
          <p:nvPr/>
        </p:nvSpPr>
        <p:spPr>
          <a:xfrm>
            <a:off x="9511200" y="1945800"/>
            <a:ext cx="1131120" cy="9748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052D5550-FA56-5A31-5E00-066FD49906C4}"/>
              </a:ext>
            </a:extLst>
          </p:cNvPr>
          <p:cNvGrpSpPr/>
          <p:nvPr/>
        </p:nvGrpSpPr>
        <p:grpSpPr>
          <a:xfrm>
            <a:off x="265057" y="279128"/>
            <a:ext cx="11492486" cy="985403"/>
            <a:chOff x="297459" y="295148"/>
            <a:chExt cx="11492486" cy="985403"/>
          </a:xfrm>
        </p:grpSpPr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xmlns="" id="{CB178AAB-22F8-DFB9-B0BE-CA4F8ED68C55}"/>
                </a:ext>
              </a:extLst>
            </p:cNvPr>
            <p:cNvGrpSpPr/>
            <p:nvPr/>
          </p:nvGrpSpPr>
          <p:grpSpPr>
            <a:xfrm>
              <a:off x="297459" y="295148"/>
              <a:ext cx="9930933" cy="662451"/>
              <a:chOff x="297459" y="295148"/>
              <a:chExt cx="9930933" cy="662451"/>
            </a:xfrm>
          </p:grpSpPr>
          <p:sp>
            <p:nvSpPr>
              <p:cNvPr id="40" name="Прямоугольник 9">
                <a:extLst>
                  <a:ext uri="{FF2B5EF4-FFF2-40B4-BE49-F238E27FC236}">
                    <a16:creationId xmlns:a16="http://schemas.microsoft.com/office/drawing/2014/main" xmlns="" id="{0B6A280E-59D3-EC3B-3FED-8777E4B7580C}"/>
                  </a:ext>
                </a:extLst>
              </p:cNvPr>
              <p:cNvSpPr/>
              <p:nvPr/>
            </p:nvSpPr>
            <p:spPr>
              <a:xfrm>
                <a:off x="508392" y="939959"/>
                <a:ext cx="9720000" cy="176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1B2E51"/>
              </a:solidFill>
              <a:ln>
                <a:noFill/>
                <a:prstDash val="solid"/>
              </a:ln>
            </p:spPr>
            <p:txBody>
              <a:bodyPr vert="horz" wrap="square" lIns="90000" tIns="45000" rIns="90000" bIns="45000" anchor="ctr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sp>
            <p:nvSpPr>
              <p:cNvPr id="42" name="TextBox 7">
                <a:extLst>
                  <a:ext uri="{FF2B5EF4-FFF2-40B4-BE49-F238E27FC236}">
                    <a16:creationId xmlns:a16="http://schemas.microsoft.com/office/drawing/2014/main" xmlns="" id="{7D66220D-E59F-1315-007B-5B04B5EB8486}"/>
                  </a:ext>
                </a:extLst>
              </p:cNvPr>
              <p:cNvSpPr/>
              <p:nvPr/>
            </p:nvSpPr>
            <p:spPr>
              <a:xfrm>
                <a:off x="714121" y="295148"/>
                <a:ext cx="7825714" cy="5472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5000" rIns="90000" bIns="45000" anchor="t" anchorCtr="0" compatLnSpc="0">
                <a:sp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Основные</a:t>
                </a:r>
                <a:r>
                  <a:rPr lang="ru-RU" sz="3000" b="0" i="0" u="none" strike="noStrike" kern="1200" spc="0" dirty="0">
                    <a:ln>
                      <a:noFill/>
                    </a:ln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 </a:t>
                </a:r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показатели</a:t>
                </a:r>
                <a:r>
                  <a:rPr lang="ru-RU" sz="3000" b="0" i="0" u="none" strike="noStrike" kern="1200" spc="0" dirty="0">
                    <a:ln>
                      <a:noFill/>
                    </a:ln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 </a:t>
                </a:r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работы</a:t>
                </a:r>
              </a:p>
            </p:txBody>
          </p:sp>
          <p:pic>
            <p:nvPicPr>
              <p:cNvPr id="43" name="Рисунок 8">
                <a:extLst>
                  <a:ext uri="{FF2B5EF4-FFF2-40B4-BE49-F238E27FC236}">
                    <a16:creationId xmlns:a16="http://schemas.microsoft.com/office/drawing/2014/main" xmlns="" id="{3721C1B8-56B4-B010-639A-9376720BF9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lum/>
                <a:alphaModFix/>
              </a:blip>
              <a:srcRect/>
              <a:stretch>
                <a:fillRect/>
              </a:stretch>
            </p:blipFill>
            <p:spPr>
              <a:xfrm rot="3148021">
                <a:off x="304839" y="346857"/>
                <a:ext cx="335880" cy="35064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9" name="Рисунок 5">
              <a:extLst>
                <a:ext uri="{FF2B5EF4-FFF2-40B4-BE49-F238E27FC236}">
                  <a16:creationId xmlns:a16="http://schemas.microsoft.com/office/drawing/2014/main" xmlns="" id="{A0207BDA-4766-167A-BD2A-2CB615987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/>
              <a:alphaModFix/>
            </a:blip>
            <a:srcRect/>
            <a:stretch>
              <a:fillRect/>
            </a:stretch>
          </p:blipFill>
          <p:spPr>
            <a:xfrm>
              <a:off x="10425905" y="876631"/>
              <a:ext cx="1364040" cy="40392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1" name="Рисунок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700" y="1750267"/>
            <a:ext cx="3161995" cy="2304148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639" y="3156058"/>
            <a:ext cx="3159493" cy="230058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86101" y="-28205"/>
            <a:ext cx="401858" cy="364679"/>
          </a:xfrm>
        </p:spPr>
        <p:txBody>
          <a:bodyPr/>
          <a:lstStyle/>
          <a:p>
            <a:pPr lvl="0"/>
            <a:fld id="{BB99819B-19CA-4335-AA00-2D97ABA20D6F}" type="slidenum">
              <a:rPr lang="ru-RU" sz="4800" smtClean="0"/>
              <a:t>3</a:t>
            </a:fld>
            <a:endParaRPr lang="ru-RU" sz="4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19">
            <a:extLst>
              <a:ext uri="{FF2B5EF4-FFF2-40B4-BE49-F238E27FC236}">
                <a16:creationId xmlns:a16="http://schemas.microsoft.com/office/drawing/2014/main" xmlns="" id="{F17A1DCD-2CA9-8ABD-C780-1924C3DEC2AB}"/>
              </a:ext>
            </a:extLst>
          </p:cNvPr>
          <p:cNvSpPr/>
          <p:nvPr/>
        </p:nvSpPr>
        <p:spPr>
          <a:xfrm>
            <a:off x="4968000" y="1440000"/>
            <a:ext cx="6622560" cy="30751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grpSp>
        <p:nvGrpSpPr>
          <p:cNvPr id="2" name="Группа 3">
            <a:extLst>
              <a:ext uri="{FF2B5EF4-FFF2-40B4-BE49-F238E27FC236}">
                <a16:creationId xmlns:a16="http://schemas.microsoft.com/office/drawing/2014/main" xmlns="" id="{5342E4A2-B471-3151-C79B-4757A54E9D1E}"/>
              </a:ext>
            </a:extLst>
          </p:cNvPr>
          <p:cNvGrpSpPr/>
          <p:nvPr/>
        </p:nvGrpSpPr>
        <p:grpSpPr>
          <a:xfrm>
            <a:off x="-4440" y="0"/>
            <a:ext cx="12196440" cy="6904800"/>
            <a:chOff x="84240" y="-47160"/>
            <a:chExt cx="12196440" cy="6904800"/>
          </a:xfrm>
        </p:grpSpPr>
        <p:grpSp>
          <p:nvGrpSpPr>
            <p:cNvPr id="3" name="Группа 4">
              <a:extLst>
                <a:ext uri="{FF2B5EF4-FFF2-40B4-BE49-F238E27FC236}">
                  <a16:creationId xmlns:a16="http://schemas.microsoft.com/office/drawing/2014/main" xmlns="" id="{F57DFB86-385C-FDBE-B885-400A135F3089}"/>
                </a:ext>
              </a:extLst>
            </p:cNvPr>
            <p:cNvGrpSpPr/>
            <p:nvPr/>
          </p:nvGrpSpPr>
          <p:grpSpPr>
            <a:xfrm>
              <a:off x="84240" y="-47160"/>
              <a:ext cx="12196440" cy="6904800"/>
              <a:chOff x="84240" y="-47160"/>
              <a:chExt cx="12196440" cy="6904800"/>
            </a:xfrm>
          </p:grpSpPr>
          <p:sp>
            <p:nvSpPr>
              <p:cNvPr id="5" name="TextBox 7">
                <a:extLst>
                  <a:ext uri="{FF2B5EF4-FFF2-40B4-BE49-F238E27FC236}">
                    <a16:creationId xmlns:a16="http://schemas.microsoft.com/office/drawing/2014/main" xmlns="" id="{29E6677D-06E8-2D71-DF06-7C359C2C1D88}"/>
                  </a:ext>
                </a:extLst>
              </p:cNvPr>
              <p:cNvSpPr/>
              <p:nvPr/>
            </p:nvSpPr>
            <p:spPr>
              <a:xfrm>
                <a:off x="710199" y="279532"/>
                <a:ext cx="8795601" cy="533244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5000" rIns="90000" bIns="45000" anchor="t" anchorCtr="0" compatLnSpc="0">
                <a:spAutoFit/>
              </a:bodyPr>
              <a:lstStyle/>
              <a:p>
                <a:pPr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Профили оказания медицинской помощи</a:t>
                </a:r>
              </a:p>
            </p:txBody>
          </p:sp>
          <p:pic>
            <p:nvPicPr>
              <p:cNvPr id="6" name="Рисунок 8">
                <a:extLst>
                  <a:ext uri="{FF2B5EF4-FFF2-40B4-BE49-F238E27FC236}">
                    <a16:creationId xmlns:a16="http://schemas.microsoft.com/office/drawing/2014/main" xmlns="" id="{EA24310C-D761-78B5-4B34-90AA590753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lum/>
                <a:alphaModFix/>
              </a:blip>
              <a:srcRect/>
              <a:stretch>
                <a:fillRect/>
              </a:stretch>
            </p:blipFill>
            <p:spPr>
              <a:xfrm rot="3117135">
                <a:off x="271755" y="321409"/>
                <a:ext cx="336240" cy="35316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" name="Прямоугольник 9">
                <a:extLst>
                  <a:ext uri="{FF2B5EF4-FFF2-40B4-BE49-F238E27FC236}">
                    <a16:creationId xmlns:a16="http://schemas.microsoft.com/office/drawing/2014/main" xmlns="" id="{EDB658E0-8F96-648F-79BD-0E3372E5EF49}"/>
                  </a:ext>
                </a:extLst>
              </p:cNvPr>
              <p:cNvSpPr/>
              <p:nvPr/>
            </p:nvSpPr>
            <p:spPr>
              <a:xfrm>
                <a:off x="681120" y="913320"/>
                <a:ext cx="9286920" cy="176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1B2E51"/>
              </a:solidFill>
              <a:ln>
                <a:noFill/>
                <a:prstDash val="solid"/>
              </a:ln>
            </p:spPr>
            <p:txBody>
              <a:bodyPr vert="horz" wrap="square" lIns="90000" tIns="45000" rIns="90000" bIns="45000" anchor="ctr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4" name="Рисунок 6">
                <a:extLst>
                  <a:ext uri="{FF2B5EF4-FFF2-40B4-BE49-F238E27FC236}">
                    <a16:creationId xmlns:a16="http://schemas.microsoft.com/office/drawing/2014/main" xmlns="" id="{B91AB05E-C148-9DFB-A95D-62D3AAC8CC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84240" y="-47160"/>
                <a:ext cx="12196440" cy="6904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8" name="Рисунок 5">
              <a:extLst>
                <a:ext uri="{FF2B5EF4-FFF2-40B4-BE49-F238E27FC236}">
                  <a16:creationId xmlns:a16="http://schemas.microsoft.com/office/drawing/2014/main" xmlns="" id="{CD466CCF-6118-D05E-D816-48D2E2710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/>
              <a:alphaModFix/>
            </a:blip>
            <a:srcRect/>
            <a:stretch>
              <a:fillRect/>
            </a:stretch>
          </p:blipFill>
          <p:spPr>
            <a:xfrm>
              <a:off x="10494300" y="811899"/>
              <a:ext cx="1364760" cy="406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TextBox 20">
            <a:extLst>
              <a:ext uri="{FF2B5EF4-FFF2-40B4-BE49-F238E27FC236}">
                <a16:creationId xmlns:a16="http://schemas.microsoft.com/office/drawing/2014/main" xmlns="" id="{A54D8920-4A3F-B0F9-01E1-988647094675}"/>
              </a:ext>
            </a:extLst>
          </p:cNvPr>
          <p:cNvSpPr/>
          <p:nvPr/>
        </p:nvSpPr>
        <p:spPr>
          <a:xfrm>
            <a:off x="5533560" y="1512000"/>
            <a:ext cx="5554440" cy="270941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участковые врачи-педиатры;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дежурный врач-педиатр;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врач-педиатр кабинета выдачи справок и направлений;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врачи-педиатры Отделения организации медицинской помощи несовершеннолетним в образовательных организациях;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врачи-специалисты: травматолог-ортопед, оториноларинголог, офтальмолог, невролог, гастроэнтеролог, детский кардиолог, детский эндокринолог, детский хирург, детский уролог-андролог, гинеколог, аллерголог-иммунолог, физиотерапевт, врач ЛФК, врач ультразвуковой диагностики</a:t>
            </a:r>
            <a:r>
              <a:rPr lang="ru-RU" sz="1200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, в</a:t>
            </a: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рач функциональной диагностики.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200" b="1" i="0" u="none" strike="noStrike" kern="1200" spc="0" dirty="0">
              <a:ln>
                <a:noFill/>
              </a:ln>
              <a:solidFill>
                <a:srgbClr val="1B2E51"/>
              </a:solidFill>
              <a:latin typeface="Verdana" pitchFamily="34"/>
              <a:ea typeface="Verdana" pitchFamily="1"/>
              <a:cs typeface="Arial" pitchFamily="34"/>
            </a:endParaRPr>
          </a:p>
        </p:txBody>
      </p:sp>
      <p:pic>
        <p:nvPicPr>
          <p:cNvPr id="12" name="Рисунок 21">
            <a:extLst>
              <a:ext uri="{FF2B5EF4-FFF2-40B4-BE49-F238E27FC236}">
                <a16:creationId xmlns:a16="http://schemas.microsoft.com/office/drawing/2014/main" xmlns="" id="{E7FD09B4-8FD6-CA27-D7CA-25EE4A4861E2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 rot="3887400">
            <a:off x="5201324" y="2666179"/>
            <a:ext cx="237600" cy="2480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: скругленные углы 22">
            <a:extLst>
              <a:ext uri="{FF2B5EF4-FFF2-40B4-BE49-F238E27FC236}">
                <a16:creationId xmlns:a16="http://schemas.microsoft.com/office/drawing/2014/main" xmlns="" id="{06CCA5F9-F43B-5912-B771-DE0E0E7A8A98}"/>
              </a:ext>
            </a:extLst>
          </p:cNvPr>
          <p:cNvSpPr/>
          <p:nvPr/>
        </p:nvSpPr>
        <p:spPr>
          <a:xfrm>
            <a:off x="5220000" y="987396"/>
            <a:ext cx="4356000" cy="5404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A4B856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xmlns="" id="{0B5A3682-8CB2-CF3C-D542-DAC9BDEBFB15}"/>
              </a:ext>
            </a:extLst>
          </p:cNvPr>
          <p:cNvSpPr/>
          <p:nvPr/>
        </p:nvSpPr>
        <p:spPr>
          <a:xfrm>
            <a:off x="5256000" y="1087200"/>
            <a:ext cx="4249800" cy="333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Ведут прием специалисты:</a:t>
            </a:r>
          </a:p>
        </p:txBody>
      </p:sp>
      <p:sp>
        <p:nvSpPr>
          <p:cNvPr id="15" name="Прямоугольник: скругленные углы 25">
            <a:extLst>
              <a:ext uri="{FF2B5EF4-FFF2-40B4-BE49-F238E27FC236}">
                <a16:creationId xmlns:a16="http://schemas.microsoft.com/office/drawing/2014/main" xmlns="" id="{11F17380-55B4-2459-F77C-794DB1AE4EE6}"/>
              </a:ext>
            </a:extLst>
          </p:cNvPr>
          <p:cNvSpPr/>
          <p:nvPr/>
        </p:nvSpPr>
        <p:spPr>
          <a:xfrm>
            <a:off x="361440" y="5112000"/>
            <a:ext cx="6622560" cy="142236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6" name="Прямоугольник: скругленные углы 26">
            <a:extLst>
              <a:ext uri="{FF2B5EF4-FFF2-40B4-BE49-F238E27FC236}">
                <a16:creationId xmlns:a16="http://schemas.microsoft.com/office/drawing/2014/main" xmlns="" id="{7FA14553-05C3-F4F9-8716-97A4B6C676FC}"/>
              </a:ext>
            </a:extLst>
          </p:cNvPr>
          <p:cNvSpPr/>
          <p:nvPr/>
        </p:nvSpPr>
        <p:spPr>
          <a:xfrm>
            <a:off x="576000" y="4966830"/>
            <a:ext cx="4332240" cy="64917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A4B856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7" name="TextBox 27">
            <a:extLst>
              <a:ext uri="{FF2B5EF4-FFF2-40B4-BE49-F238E27FC236}">
                <a16:creationId xmlns:a16="http://schemas.microsoft.com/office/drawing/2014/main" xmlns="" id="{ED2C7414-82F6-DC66-FA9E-0F3A1CFC6D9D}"/>
              </a:ext>
            </a:extLst>
          </p:cNvPr>
          <p:cNvSpPr/>
          <p:nvPr/>
        </p:nvSpPr>
        <p:spPr>
          <a:xfrm>
            <a:off x="614520" y="5096061"/>
            <a:ext cx="4399200" cy="333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Проводятся исследования:</a:t>
            </a:r>
          </a:p>
        </p:txBody>
      </p:sp>
      <p:sp>
        <p:nvSpPr>
          <p:cNvPr id="18" name="TextBox 28">
            <a:extLst>
              <a:ext uri="{FF2B5EF4-FFF2-40B4-BE49-F238E27FC236}">
                <a16:creationId xmlns:a16="http://schemas.microsoft.com/office/drawing/2014/main" xmlns="" id="{A22153C3-F2DB-1EF0-3FB7-61073931EB8E}"/>
              </a:ext>
            </a:extLst>
          </p:cNvPr>
          <p:cNvSpPr/>
          <p:nvPr/>
        </p:nvSpPr>
        <p:spPr>
          <a:xfrm>
            <a:off x="864000" y="5978328"/>
            <a:ext cx="5554440" cy="46495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УЗИ, ЭКГ, </a:t>
            </a:r>
            <a:r>
              <a:rPr lang="ru-RU" sz="1200" b="1" i="0" u="none" strike="noStrike" kern="1200" spc="0" dirty="0" err="1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Холтер</a:t>
            </a:r>
            <a:r>
              <a:rPr lang="ru-RU" sz="12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, СМАД, УЗДГ, ФВД – услуги оздоровительного плавания</a:t>
            </a:r>
          </a:p>
        </p:txBody>
      </p:sp>
      <p:pic>
        <p:nvPicPr>
          <p:cNvPr id="19" name="Рисунок 29">
            <a:extLst>
              <a:ext uri="{FF2B5EF4-FFF2-40B4-BE49-F238E27FC236}">
                <a16:creationId xmlns:a16="http://schemas.microsoft.com/office/drawing/2014/main" xmlns="" id="{1451FF0E-83D1-2C95-2ECA-037CB86AE435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 rot="3887400">
            <a:off x="483884" y="5952643"/>
            <a:ext cx="237600" cy="24804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Шестиугольник 26">
            <a:extLst>
              <a:ext uri="{FF2B5EF4-FFF2-40B4-BE49-F238E27FC236}">
                <a16:creationId xmlns:a16="http://schemas.microsoft.com/office/drawing/2014/main" xmlns="" id="{EBF9F92F-CF7D-4145-B59A-0C94517F61E8}"/>
              </a:ext>
            </a:extLst>
          </p:cNvPr>
          <p:cNvSpPr/>
          <p:nvPr/>
        </p:nvSpPr>
        <p:spPr>
          <a:xfrm>
            <a:off x="5304360" y="4285968"/>
            <a:ext cx="1372319" cy="118296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Шестиугольник 12">
            <a:extLst>
              <a:ext uri="{FF2B5EF4-FFF2-40B4-BE49-F238E27FC236}">
                <a16:creationId xmlns:a16="http://schemas.microsoft.com/office/drawing/2014/main" xmlns="" id="{C8555407-AC83-98B6-513D-9C0E13CBD3AE}"/>
              </a:ext>
            </a:extLst>
          </p:cNvPr>
          <p:cNvSpPr/>
          <p:nvPr/>
        </p:nvSpPr>
        <p:spPr>
          <a:xfrm>
            <a:off x="3035880" y="1891080"/>
            <a:ext cx="1131120" cy="9748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4" name="Шестиугольник 27">
            <a:extLst>
              <a:ext uri="{FF2B5EF4-FFF2-40B4-BE49-F238E27FC236}">
                <a16:creationId xmlns:a16="http://schemas.microsoft.com/office/drawing/2014/main" xmlns="" id="{E0FCAC58-6918-4E02-8F57-E6C079413ACC}"/>
              </a:ext>
            </a:extLst>
          </p:cNvPr>
          <p:cNvSpPr/>
          <p:nvPr/>
        </p:nvSpPr>
        <p:spPr>
          <a:xfrm>
            <a:off x="9990720" y="3491999"/>
            <a:ext cx="1131120" cy="9748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24" y="1440000"/>
            <a:ext cx="4214196" cy="302688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394" y="4205808"/>
            <a:ext cx="4318366" cy="2447945"/>
          </a:xfrm>
          <a:prstGeom prst="rect">
            <a:avLst/>
          </a:prstGeom>
        </p:spPr>
      </p:pic>
      <p:sp>
        <p:nvSpPr>
          <p:cNvPr id="29" name="Номер слайда 1"/>
          <p:cNvSpPr txBox="1">
            <a:spLocks/>
          </p:cNvSpPr>
          <p:nvPr/>
        </p:nvSpPr>
        <p:spPr>
          <a:xfrm>
            <a:off x="11768695" y="-109282"/>
            <a:ext cx="511985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>
            <a:noAutofit/>
          </a:bodyPr>
          <a:lstStyle>
            <a:defPPr>
              <a:defRPr lang="ru-RU"/>
            </a:defPPr>
            <a:lvl1pPr marL="0" marR="0" lv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/>
              <a:t>4</a:t>
            </a:r>
            <a:endParaRPr lang="ru-RU" sz="4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7FB67134-FD2E-4467-BA3A-137CCC7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6999" y="0"/>
            <a:ext cx="12318999" cy="6905124"/>
          </a:xfrm>
          <a:prstGeom prst="rect">
            <a:avLst/>
          </a:prstGeom>
        </p:spPr>
      </p:pic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4FA52F91-A0DB-4DEB-9F62-561EAFC8C7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325040"/>
              </p:ext>
            </p:extLst>
          </p:nvPr>
        </p:nvGraphicFramePr>
        <p:xfrm>
          <a:off x="1247466" y="1296466"/>
          <a:ext cx="9839633" cy="5240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xmlns="" id="{18A49AFB-0928-4A34-99B7-01FDF368C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3162574"/>
              </p:ext>
            </p:extLst>
          </p:nvPr>
        </p:nvGraphicFramePr>
        <p:xfrm>
          <a:off x="1209947" y="851716"/>
          <a:ext cx="9921294" cy="3451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Шестиугольник 26">
            <a:extLst>
              <a:ext uri="{FF2B5EF4-FFF2-40B4-BE49-F238E27FC236}">
                <a16:creationId xmlns:a16="http://schemas.microsoft.com/office/drawing/2014/main" xmlns="" id="{0E06E898-F50E-4466-AF7F-72925E3AD4C4}"/>
              </a:ext>
            </a:extLst>
          </p:cNvPr>
          <p:cNvSpPr/>
          <p:nvPr/>
        </p:nvSpPr>
        <p:spPr>
          <a:xfrm>
            <a:off x="7707600" y="5151240"/>
            <a:ext cx="1372319" cy="118296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6" name="Шестиугольник 27">
            <a:extLst>
              <a:ext uri="{FF2B5EF4-FFF2-40B4-BE49-F238E27FC236}">
                <a16:creationId xmlns:a16="http://schemas.microsoft.com/office/drawing/2014/main" xmlns="" id="{6E11890E-C0D5-4CF3-A7AD-874FE21750DE}"/>
              </a:ext>
            </a:extLst>
          </p:cNvPr>
          <p:cNvSpPr/>
          <p:nvPr/>
        </p:nvSpPr>
        <p:spPr>
          <a:xfrm>
            <a:off x="9990720" y="3491999"/>
            <a:ext cx="1131120" cy="9748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5E0B316-78B6-4A4E-BDEC-6F8118FAB476}"/>
              </a:ext>
            </a:extLst>
          </p:cNvPr>
          <p:cNvSpPr txBox="1"/>
          <p:nvPr/>
        </p:nvSpPr>
        <p:spPr>
          <a:xfrm>
            <a:off x="708725" y="255075"/>
            <a:ext cx="9014328" cy="557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3000" b="1" dirty="0">
                <a:solidFill>
                  <a:srgbClr val="1B2E51"/>
                </a:solidFill>
                <a:latin typeface="Arial" pitchFamily="34"/>
                <a:ea typeface="Microsoft YaHei" pitchFamily="2"/>
                <a:cs typeface="Arial" pitchFamily="34"/>
              </a:rPr>
              <a:t>Половозрастное распределение населения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0FEF2E45-3DBE-4102-BFFC-F5DFDCE9C6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7712767">
            <a:off x="306804" y="372278"/>
            <a:ext cx="338629" cy="35476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3F453C75-60DD-4FE7-A76E-15F9FB770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4122" y="0"/>
            <a:ext cx="12276122" cy="6747309"/>
          </a:xfrm>
          <a:prstGeom prst="rect">
            <a:avLst/>
          </a:prstGeom>
        </p:spPr>
      </p:pic>
      <p:pic>
        <p:nvPicPr>
          <p:cNvPr id="24" name="Рисунок 5">
            <a:extLst>
              <a:ext uri="{FF2B5EF4-FFF2-40B4-BE49-F238E27FC236}">
                <a16:creationId xmlns:a16="http://schemas.microsoft.com/office/drawing/2014/main" xmlns="" id="{CD466CCF-6118-D05E-D816-48D2E271039C}"/>
              </a:ext>
            </a:extLst>
          </p:cNvPr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10439460" y="851716"/>
            <a:ext cx="1364760" cy="40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53167" y="-43766"/>
            <a:ext cx="511985" cy="364679"/>
          </a:xfrm>
        </p:spPr>
        <p:txBody>
          <a:bodyPr/>
          <a:lstStyle/>
          <a:p>
            <a:pPr lvl="0"/>
            <a:r>
              <a:rPr lang="ru-RU" sz="48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83464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13">
            <a:extLst>
              <a:ext uri="{FF2B5EF4-FFF2-40B4-BE49-F238E27FC236}">
                <a16:creationId xmlns:a16="http://schemas.microsoft.com/office/drawing/2014/main" xmlns="" id="{2267C9C0-21F5-6C23-4B4F-B568A6EE62BB}"/>
              </a:ext>
            </a:extLst>
          </p:cNvPr>
          <p:cNvSpPr/>
          <p:nvPr/>
        </p:nvSpPr>
        <p:spPr>
          <a:xfrm>
            <a:off x="1188360" y="1420920"/>
            <a:ext cx="9232560" cy="48372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8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grpSp>
        <p:nvGrpSpPr>
          <p:cNvPr id="14" name="Группа 3">
            <a:extLst>
              <a:ext uri="{FF2B5EF4-FFF2-40B4-BE49-F238E27FC236}">
                <a16:creationId xmlns:a16="http://schemas.microsoft.com/office/drawing/2014/main" xmlns="" id="{C3F3B4E9-D9B6-9E03-1784-E6754C71B862}"/>
              </a:ext>
            </a:extLst>
          </p:cNvPr>
          <p:cNvGrpSpPr/>
          <p:nvPr/>
        </p:nvGrpSpPr>
        <p:grpSpPr>
          <a:xfrm>
            <a:off x="0" y="-13050"/>
            <a:ext cx="12191760" cy="6857640"/>
            <a:chOff x="0" y="0"/>
            <a:chExt cx="12191760" cy="6857640"/>
          </a:xfrm>
        </p:grpSpPr>
        <p:grpSp>
          <p:nvGrpSpPr>
            <p:cNvPr id="15" name="Группа 4">
              <a:extLst>
                <a:ext uri="{FF2B5EF4-FFF2-40B4-BE49-F238E27FC236}">
                  <a16:creationId xmlns:a16="http://schemas.microsoft.com/office/drawing/2014/main" xmlns="" id="{6A9B5E88-3AF8-189E-0503-15A162C7201E}"/>
                </a:ext>
              </a:extLst>
            </p:cNvPr>
            <p:cNvGrpSpPr/>
            <p:nvPr/>
          </p:nvGrpSpPr>
          <p:grpSpPr>
            <a:xfrm>
              <a:off x="0" y="0"/>
              <a:ext cx="12191760" cy="6857640"/>
              <a:chOff x="0" y="0"/>
              <a:chExt cx="12191760" cy="6857640"/>
            </a:xfrm>
          </p:grpSpPr>
          <p:sp>
            <p:nvSpPr>
              <p:cNvPr id="18" name="Прямоугольник 9">
                <a:extLst>
                  <a:ext uri="{FF2B5EF4-FFF2-40B4-BE49-F238E27FC236}">
                    <a16:creationId xmlns:a16="http://schemas.microsoft.com/office/drawing/2014/main" xmlns="" id="{755A0A84-1AA7-BBA8-4AA1-F156B79AA549}"/>
                  </a:ext>
                </a:extLst>
              </p:cNvPr>
              <p:cNvSpPr/>
              <p:nvPr/>
            </p:nvSpPr>
            <p:spPr>
              <a:xfrm>
                <a:off x="681120" y="906839"/>
                <a:ext cx="9283320" cy="176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solidFill>
                <a:srgbClr val="1B2E51"/>
              </a:solidFill>
              <a:ln>
                <a:noFill/>
                <a:prstDash val="solid"/>
              </a:ln>
            </p:spPr>
            <p:txBody>
              <a:bodyPr vert="horz" wrap="square" lIns="90000" tIns="45000" rIns="90000" bIns="45000" anchor="ctr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19" name="Рисунок 6">
                <a:extLst>
                  <a:ext uri="{FF2B5EF4-FFF2-40B4-BE49-F238E27FC236}">
                    <a16:creationId xmlns:a16="http://schemas.microsoft.com/office/drawing/2014/main" xmlns="" id="{F21CB421-394B-C638-6CE6-991FAB08A3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0" y="0"/>
                <a:ext cx="12191760" cy="685764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" name="TextBox 7">
                <a:extLst>
                  <a:ext uri="{FF2B5EF4-FFF2-40B4-BE49-F238E27FC236}">
                    <a16:creationId xmlns:a16="http://schemas.microsoft.com/office/drawing/2014/main" xmlns="" id="{48908CF6-40C1-EB8B-AA96-A443EB4BACAF}"/>
                  </a:ext>
                </a:extLst>
              </p:cNvPr>
              <p:cNvSpPr/>
              <p:nvPr/>
            </p:nvSpPr>
            <p:spPr>
              <a:xfrm>
                <a:off x="681120" y="290077"/>
                <a:ext cx="7688160" cy="5472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5000" rIns="90000" bIns="45000" anchor="t" anchorCtr="0" compatLnSpc="0">
                <a:spAutoFit/>
              </a:bodyPr>
              <a:lstStyle/>
              <a:p>
                <a:pPr hangingPunct="0"/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Оборудование поликлиники</a:t>
                </a:r>
              </a:p>
            </p:txBody>
          </p:sp>
          <p:pic>
            <p:nvPicPr>
              <p:cNvPr id="17" name="Рисунок 8">
                <a:extLst>
                  <a:ext uri="{FF2B5EF4-FFF2-40B4-BE49-F238E27FC236}">
                    <a16:creationId xmlns:a16="http://schemas.microsoft.com/office/drawing/2014/main" xmlns="" id="{CA0E247D-1F0C-0B28-9380-D424234750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lum/>
                <a:alphaModFix/>
              </a:blip>
              <a:srcRect/>
              <a:stretch>
                <a:fillRect/>
              </a:stretch>
            </p:blipFill>
            <p:spPr>
              <a:xfrm rot="2863407">
                <a:off x="270486" y="326520"/>
                <a:ext cx="335880" cy="35064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0" name="Рисунок 5">
              <a:extLst>
                <a:ext uri="{FF2B5EF4-FFF2-40B4-BE49-F238E27FC236}">
                  <a16:creationId xmlns:a16="http://schemas.microsoft.com/office/drawing/2014/main" xmlns="" id="{BDE1E982-3596-8FED-357C-2A1482BF3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/>
              <a:alphaModFix/>
            </a:blip>
            <a:srcRect/>
            <a:stretch>
              <a:fillRect/>
            </a:stretch>
          </p:blipFill>
          <p:spPr>
            <a:xfrm>
              <a:off x="10439820" y="922885"/>
              <a:ext cx="1364040" cy="4039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33">
            <a:extLst>
              <a:ext uri="{FF2B5EF4-FFF2-40B4-BE49-F238E27FC236}">
                <a16:creationId xmlns:a16="http://schemas.microsoft.com/office/drawing/2014/main" xmlns="" id="{52C2DAA4-19B1-AE70-28A8-0B51029B5E42}"/>
              </a:ext>
            </a:extLst>
          </p:cNvPr>
          <p:cNvSpPr/>
          <p:nvPr/>
        </p:nvSpPr>
        <p:spPr>
          <a:xfrm>
            <a:off x="1563839" y="5303159"/>
            <a:ext cx="9232560" cy="27791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200" b="1" i="0" u="none" strike="noStrike" kern="1200" spc="0" dirty="0">
              <a:ln>
                <a:noFill/>
              </a:ln>
              <a:solidFill>
                <a:srgbClr val="000000"/>
              </a:solidFill>
              <a:latin typeface="Verdana" pitchFamily="34"/>
              <a:ea typeface="Verdana" pitchFamily="1"/>
              <a:cs typeface="Arial" pitchFamily="34"/>
            </a:endParaRPr>
          </a:p>
        </p:txBody>
      </p:sp>
      <p:sp>
        <p:nvSpPr>
          <p:cNvPr id="6" name="Прямоугольник 1">
            <a:extLst>
              <a:ext uri="{FF2B5EF4-FFF2-40B4-BE49-F238E27FC236}">
                <a16:creationId xmlns:a16="http://schemas.microsoft.com/office/drawing/2014/main" xmlns="" id="{71DB94C6-99CC-AEAF-77E5-C1ECDD68A2BF}"/>
              </a:ext>
            </a:extLst>
          </p:cNvPr>
          <p:cNvSpPr/>
          <p:nvPr/>
        </p:nvSpPr>
        <p:spPr>
          <a:xfrm>
            <a:off x="1694340" y="1881941"/>
            <a:ext cx="2685960" cy="31766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spc="0" dirty="0">
              <a:ln>
                <a:noFill/>
              </a:ln>
              <a:solidFill>
                <a:srgbClr val="1B2E51"/>
              </a:solidFill>
              <a:latin typeface="Verdana" pitchFamily="34"/>
              <a:ea typeface="Verdana" pitchFamily="1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УЗИ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spc="0" dirty="0">
              <a:ln>
                <a:noFill/>
              </a:ln>
              <a:solidFill>
                <a:srgbClr val="1B2E51"/>
              </a:solidFill>
              <a:latin typeface="Verdana" pitchFamily="34"/>
              <a:ea typeface="Verdana" pitchFamily="1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1" i="0" u="none" strike="noStrike" kern="1200" spc="0" dirty="0" err="1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Холтер</a:t>
            </a:r>
            <a:endParaRPr lang="ru-RU" sz="1800" b="1" i="0" u="none" strike="noStrike" kern="1200" spc="0" dirty="0">
              <a:ln>
                <a:noFill/>
              </a:ln>
              <a:solidFill>
                <a:srgbClr val="1B2E51"/>
              </a:solidFill>
              <a:latin typeface="Verdana" pitchFamily="34"/>
              <a:ea typeface="Verdana" pitchFamily="1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spc="0" dirty="0">
              <a:ln>
                <a:noFill/>
              </a:ln>
              <a:solidFill>
                <a:srgbClr val="1B2E51"/>
              </a:solidFill>
              <a:latin typeface="Verdana" pitchFamily="34"/>
              <a:ea typeface="Verdana" pitchFamily="1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СМАД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spc="0" dirty="0">
              <a:ln>
                <a:noFill/>
              </a:ln>
              <a:solidFill>
                <a:srgbClr val="1B2E51"/>
              </a:solidFill>
              <a:latin typeface="Verdana" pitchFamily="34"/>
              <a:ea typeface="Verdana" pitchFamily="1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ЭКГ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spc="0" dirty="0">
              <a:ln>
                <a:noFill/>
              </a:ln>
              <a:solidFill>
                <a:srgbClr val="1B2E51"/>
              </a:solidFill>
              <a:latin typeface="Verdana" pitchFamily="34"/>
              <a:ea typeface="Verdana" pitchFamily="1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Verdana" pitchFamily="34"/>
              <a:ea typeface="Verdana" pitchFamily="1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Бассейн </a:t>
            </a:r>
            <a:r>
              <a:rPr lang="ru-RU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Verdana" pitchFamily="1"/>
                <a:cs typeface="Arial" pitchFamily="34"/>
              </a:rPr>
              <a:t>      </a:t>
            </a:r>
          </a:p>
        </p:txBody>
      </p:sp>
      <p:sp>
        <p:nvSpPr>
          <p:cNvPr id="7" name="TextBox 42">
            <a:extLst>
              <a:ext uri="{FF2B5EF4-FFF2-40B4-BE49-F238E27FC236}">
                <a16:creationId xmlns:a16="http://schemas.microsoft.com/office/drawing/2014/main" xmlns="" id="{8143E79C-BBDE-9462-5BCE-13CD78A89B40}"/>
              </a:ext>
            </a:extLst>
          </p:cNvPr>
          <p:cNvSpPr/>
          <p:nvPr/>
        </p:nvSpPr>
        <p:spPr>
          <a:xfrm>
            <a:off x="3567721" y="2200804"/>
            <a:ext cx="7894440" cy="5896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2 ед. – </a:t>
            </a:r>
            <a:r>
              <a:rPr lang="ru-RU" sz="1600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из них 1 аппарат экспертного класса,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	 1 портативный аппарат цифровой  техники</a:t>
            </a:r>
          </a:p>
        </p:txBody>
      </p:sp>
      <p:sp>
        <p:nvSpPr>
          <p:cNvPr id="8" name="TextBox 45">
            <a:extLst>
              <a:ext uri="{FF2B5EF4-FFF2-40B4-BE49-F238E27FC236}">
                <a16:creationId xmlns:a16="http://schemas.microsoft.com/office/drawing/2014/main" xmlns="" id="{CD544704-F772-A6C2-B8D7-595FDF9C10D2}"/>
              </a:ext>
            </a:extLst>
          </p:cNvPr>
          <p:cNvSpPr/>
          <p:nvPr/>
        </p:nvSpPr>
        <p:spPr>
          <a:xfrm>
            <a:off x="3552044" y="2715510"/>
            <a:ext cx="2355119" cy="34024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3 ед.</a:t>
            </a:r>
          </a:p>
        </p:txBody>
      </p:sp>
      <p:sp>
        <p:nvSpPr>
          <p:cNvPr id="10" name="TextBox 48">
            <a:extLst>
              <a:ext uri="{FF2B5EF4-FFF2-40B4-BE49-F238E27FC236}">
                <a16:creationId xmlns:a16="http://schemas.microsoft.com/office/drawing/2014/main" xmlns="" id="{A2155958-B0F5-E720-1CEA-67EF4939B7EB}"/>
              </a:ext>
            </a:extLst>
          </p:cNvPr>
          <p:cNvSpPr/>
          <p:nvPr/>
        </p:nvSpPr>
        <p:spPr>
          <a:xfrm>
            <a:off x="3567721" y="3245649"/>
            <a:ext cx="2528279" cy="34024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3</a:t>
            </a:r>
            <a:r>
              <a:rPr lang="ru-RU" sz="16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 ед.</a:t>
            </a:r>
          </a:p>
        </p:txBody>
      </p:sp>
      <p:sp>
        <p:nvSpPr>
          <p:cNvPr id="12" name="TextBox 54">
            <a:extLst>
              <a:ext uri="{FF2B5EF4-FFF2-40B4-BE49-F238E27FC236}">
                <a16:creationId xmlns:a16="http://schemas.microsoft.com/office/drawing/2014/main" xmlns="" id="{65BBC339-BCDF-1AB8-E81B-A0431B7FD9C2}"/>
              </a:ext>
            </a:extLst>
          </p:cNvPr>
          <p:cNvSpPr/>
          <p:nvPr/>
        </p:nvSpPr>
        <p:spPr>
          <a:xfrm>
            <a:off x="3567721" y="3799996"/>
            <a:ext cx="8299799" cy="5896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i="0" u="none" strike="noStrike" kern="1200" spc="0" dirty="0">
                <a:ln>
                  <a:noFill/>
                </a:ln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2 ед. – </a:t>
            </a:r>
            <a:r>
              <a:rPr lang="ru-RU" sz="1600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современных аппаратов с функцией 	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dirty="0">
                <a:solidFill>
                  <a:srgbClr val="1B2E51"/>
                </a:solidFill>
                <a:latin typeface="Verdana" pitchFamily="34"/>
                <a:ea typeface="Verdana" pitchFamily="1"/>
                <a:cs typeface="Arial" pitchFamily="34"/>
              </a:rPr>
              <a:t>автоматической передачи данных через ЕМИАС</a:t>
            </a:r>
          </a:p>
        </p:txBody>
      </p:sp>
      <p:sp>
        <p:nvSpPr>
          <p:cNvPr id="21" name="Шестиугольник 26">
            <a:extLst>
              <a:ext uri="{FF2B5EF4-FFF2-40B4-BE49-F238E27FC236}">
                <a16:creationId xmlns:a16="http://schemas.microsoft.com/office/drawing/2014/main" xmlns="" id="{E3E8BC31-7C02-4A0C-8132-BB605A137681}"/>
              </a:ext>
            </a:extLst>
          </p:cNvPr>
          <p:cNvSpPr/>
          <p:nvPr/>
        </p:nvSpPr>
        <p:spPr>
          <a:xfrm>
            <a:off x="7707600" y="5151240"/>
            <a:ext cx="1372319" cy="118296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6A6A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2" name="Шестиугольник 27">
            <a:extLst>
              <a:ext uri="{FF2B5EF4-FFF2-40B4-BE49-F238E27FC236}">
                <a16:creationId xmlns:a16="http://schemas.microsoft.com/office/drawing/2014/main" xmlns="" id="{C7E54963-7A62-4AC9-B382-EE2953541B77}"/>
              </a:ext>
            </a:extLst>
          </p:cNvPr>
          <p:cNvSpPr/>
          <p:nvPr/>
        </p:nvSpPr>
        <p:spPr>
          <a:xfrm>
            <a:off x="9990720" y="3491999"/>
            <a:ext cx="1131120" cy="974880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10800"/>
              <a:gd name="f9" fmla="val -2147483647"/>
              <a:gd name="f10" fmla="val 2147483647"/>
              <a:gd name="f11" fmla="+- 0 0 0"/>
              <a:gd name="f12" fmla="*/ f4 1 21600"/>
              <a:gd name="f13" fmla="*/ f5 1 21600"/>
              <a:gd name="f14" fmla="pin 0 f0 10800"/>
              <a:gd name="f15" fmla="*/ f11 f1 1"/>
              <a:gd name="f16" fmla="val f14"/>
              <a:gd name="f17" fmla="+- 21600 0 f14"/>
              <a:gd name="f18" fmla="*/ f14 100 1"/>
              <a:gd name="f19" fmla="*/ f14 f12 1"/>
              <a:gd name="f20" fmla="*/ f6 f13 1"/>
              <a:gd name="f21" fmla="*/ 10800 f12 1"/>
              <a:gd name="f22" fmla="*/ 0 f13 1"/>
              <a:gd name="f23" fmla="*/ f15 1 f3"/>
              <a:gd name="f24" fmla="*/ 0 f12 1"/>
              <a:gd name="f25" fmla="*/ 10800 f13 1"/>
              <a:gd name="f26" fmla="*/ 21600 f13 1"/>
              <a:gd name="f27" fmla="*/ 21600 f12 1"/>
              <a:gd name="f28" fmla="*/ f18 1 234"/>
              <a:gd name="f29" fmla="+- f23 0 f2"/>
              <a:gd name="f30" fmla="+- f28 1700 0"/>
              <a:gd name="f31" fmla="+- 21600 0 f30"/>
              <a:gd name="f32" fmla="*/ f30 f12 1"/>
              <a:gd name="f33" fmla="*/ f30 f13 1"/>
              <a:gd name="f34" fmla="*/ f31 f12 1"/>
              <a:gd name="f35" fmla="*/ f31 f13 1"/>
            </a:gdLst>
            <a:ahLst>
              <a:ahXY gdRefX="f0" minX="f6" maxX="f8">
                <a:pos x="f19" y="f2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1" y="f22"/>
              </a:cxn>
              <a:cxn ang="f29">
                <a:pos x="f24" y="f25"/>
              </a:cxn>
              <a:cxn ang="f29">
                <a:pos x="f21" y="f26"/>
              </a:cxn>
              <a:cxn ang="f29">
                <a:pos x="f27" y="f25"/>
              </a:cxn>
            </a:cxnLst>
            <a:rect l="f32" t="f33" r="f34" b="f35"/>
            <a:pathLst>
              <a:path w="21600" h="21600">
                <a:moveTo>
                  <a:pt x="f16" y="f6"/>
                </a:moveTo>
                <a:lnTo>
                  <a:pt x="f17" y="f6"/>
                </a:lnTo>
                <a:lnTo>
                  <a:pt x="f7" y="f8"/>
                </a:lnTo>
                <a:lnTo>
                  <a:pt x="f17" y="f7"/>
                </a:lnTo>
                <a:lnTo>
                  <a:pt x="f16" y="f7"/>
                </a:lnTo>
                <a:lnTo>
                  <a:pt x="f6" y="f8"/>
                </a:lnTo>
                <a:close/>
              </a:path>
            </a:pathLst>
          </a:custGeom>
          <a:noFill/>
          <a:ln w="12600">
            <a:solidFill>
              <a:srgbClr val="A4B856"/>
            </a:solidFill>
            <a:custDash>
              <a:ds d="100000" sp="100000"/>
            </a:custDash>
            <a:miter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11527" y="-32768"/>
            <a:ext cx="511985" cy="364679"/>
          </a:xfrm>
        </p:spPr>
        <p:txBody>
          <a:bodyPr/>
          <a:lstStyle/>
          <a:p>
            <a:pPr lvl="0"/>
            <a:r>
              <a:rPr lang="ru-RU" sz="4800" dirty="0"/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Группа 3"/>
          <p:cNvGrpSpPr/>
          <p:nvPr/>
        </p:nvGrpSpPr>
        <p:grpSpPr>
          <a:xfrm>
            <a:off x="-4500" y="-18246"/>
            <a:ext cx="12191400" cy="6857280"/>
            <a:chOff x="720" y="0"/>
            <a:chExt cx="12191400" cy="6857280"/>
          </a:xfrm>
        </p:grpSpPr>
        <p:grpSp>
          <p:nvGrpSpPr>
            <p:cNvPr id="44" name="Группа 4"/>
            <p:cNvGrpSpPr/>
            <p:nvPr/>
          </p:nvGrpSpPr>
          <p:grpSpPr>
            <a:xfrm>
              <a:off x="720" y="0"/>
              <a:ext cx="12191400" cy="6857280"/>
              <a:chOff x="720" y="0"/>
              <a:chExt cx="12191400" cy="6857280"/>
            </a:xfrm>
          </p:grpSpPr>
          <p:pic>
            <p:nvPicPr>
              <p:cNvPr id="45" name="Рисунок 6"/>
              <p:cNvPicPr/>
              <p:nvPr/>
            </p:nvPicPr>
            <p:blipFill>
              <a:blip r:embed="rId2" cstate="print"/>
              <a:stretch/>
            </p:blipFill>
            <p:spPr>
              <a:xfrm>
                <a:off x="720" y="0"/>
                <a:ext cx="12191400" cy="6857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47" name="Рисунок 8"/>
              <p:cNvPicPr/>
              <p:nvPr/>
            </p:nvPicPr>
            <p:blipFill>
              <a:blip r:embed="rId3" cstate="print"/>
              <a:stretch/>
            </p:blipFill>
            <p:spPr>
              <a:xfrm rot="17712600">
                <a:off x="283077" y="442016"/>
                <a:ext cx="335520" cy="3502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46" name="TextBox 7"/>
              <p:cNvSpPr/>
              <p:nvPr/>
            </p:nvSpPr>
            <p:spPr>
              <a:xfrm>
                <a:off x="680751" y="242494"/>
                <a:ext cx="9630489" cy="552544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 hangingPunct="0">
                  <a:lnSpc>
                    <a:spcPct val="100000"/>
                  </a:lnSpc>
                </a:pPr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Доступность медицинской помощи в 2025 году</a:t>
                </a:r>
              </a:p>
            </p:txBody>
          </p:sp>
          <p:sp>
            <p:nvSpPr>
              <p:cNvPr id="48" name="Прямоугольник 9"/>
              <p:cNvSpPr/>
              <p:nvPr/>
            </p:nvSpPr>
            <p:spPr>
              <a:xfrm>
                <a:off x="597600" y="954000"/>
                <a:ext cx="9282960" cy="17280"/>
              </a:xfrm>
              <a:prstGeom prst="rect">
                <a:avLst/>
              </a:prstGeom>
              <a:solidFill>
                <a:srgbClr val="1B2E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000" rIns="90000" bIns="-27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</p:grpSp>
        <p:pic>
          <p:nvPicPr>
            <p:cNvPr id="49" name="Рисунок 5"/>
            <p:cNvPicPr/>
            <p:nvPr/>
          </p:nvPicPr>
          <p:blipFill>
            <a:blip r:embed="rId4" cstate="print"/>
            <a:stretch/>
          </p:blipFill>
          <p:spPr>
            <a:xfrm>
              <a:off x="10354500" y="867003"/>
              <a:ext cx="1363680" cy="4035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Rectangle 2"/>
          <p:cNvSpPr/>
          <p:nvPr/>
        </p:nvSpPr>
        <p:spPr>
          <a:xfrm>
            <a:off x="9900000" y="3129120"/>
            <a:ext cx="1797840" cy="135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en-US" sz="3000" b="0" strike="noStrike" spc="-1" dirty="0">
                <a:solidFill>
                  <a:srgbClr val="51C3F9"/>
                </a:solidFill>
                <a:latin typeface="Century Gothic"/>
                <a:ea typeface="Microsoft YaHei"/>
              </a:rPr>
              <a:t>9</a:t>
            </a:r>
            <a:r>
              <a:rPr lang="ru-RU" sz="3000" b="0" strike="noStrike" spc="-1" dirty="0">
                <a:solidFill>
                  <a:srgbClr val="51C3F9"/>
                </a:solidFill>
                <a:latin typeface="Century Gothic"/>
                <a:ea typeface="Microsoft YaHei"/>
              </a:rPr>
              <a:t>8</a:t>
            </a:r>
            <a:r>
              <a:rPr lang="en-US" sz="3000" b="0" strike="noStrike" spc="-1" dirty="0">
                <a:solidFill>
                  <a:srgbClr val="51C3F9"/>
                </a:solidFill>
                <a:latin typeface="Century Gothic"/>
                <a:ea typeface="Microsoft YaHei"/>
              </a:rPr>
              <a:t>,</a:t>
            </a:r>
            <a:r>
              <a:rPr lang="ru-RU" sz="3000" b="0" strike="noStrike" spc="-1" dirty="0">
                <a:solidFill>
                  <a:srgbClr val="51C3F9"/>
                </a:solidFill>
                <a:latin typeface="Century Gothic"/>
                <a:ea typeface="Microsoft YaHei"/>
              </a:rPr>
              <a:t>7</a:t>
            </a:r>
            <a:r>
              <a:rPr lang="en-US" sz="3000" b="0" strike="noStrike" spc="-1" dirty="0">
                <a:solidFill>
                  <a:srgbClr val="51C3F9"/>
                </a:solidFill>
                <a:latin typeface="Century Gothic"/>
                <a:ea typeface="Microsoft YaHei"/>
              </a:rPr>
              <a:t>%</a:t>
            </a:r>
            <a:endParaRPr lang="ru-RU" sz="30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ru-RU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средняя доступность специалистов 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en-US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I</a:t>
            </a:r>
            <a:r>
              <a:rPr lang="ru-RU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 уровня в</a:t>
            </a:r>
            <a:r>
              <a:rPr lang="en-US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 202</a:t>
            </a:r>
            <a:r>
              <a:rPr lang="ru-RU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4 году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Rectangle 3"/>
          <p:cNvSpPr/>
          <p:nvPr/>
        </p:nvSpPr>
        <p:spPr>
          <a:xfrm>
            <a:off x="9900000" y="2119320"/>
            <a:ext cx="1942560" cy="135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en-US" sz="3000" b="0" strike="noStrike" spc="-1" dirty="0">
                <a:solidFill>
                  <a:srgbClr val="49BED8"/>
                </a:solidFill>
                <a:latin typeface="Century Gothic"/>
                <a:ea typeface="Microsoft YaHei"/>
              </a:rPr>
              <a:t>9</a:t>
            </a:r>
            <a:r>
              <a:rPr lang="ru-RU" sz="3000" b="0" strike="noStrike" spc="-1" dirty="0">
                <a:solidFill>
                  <a:srgbClr val="49BED8"/>
                </a:solidFill>
                <a:latin typeface="Century Gothic"/>
                <a:ea typeface="Microsoft YaHei"/>
              </a:rPr>
              <a:t>8</a:t>
            </a:r>
            <a:r>
              <a:rPr lang="en-US" sz="3000" b="0" strike="noStrike" spc="-1" dirty="0">
                <a:solidFill>
                  <a:srgbClr val="49BED8"/>
                </a:solidFill>
                <a:latin typeface="Century Gothic"/>
                <a:ea typeface="Microsoft YaHei"/>
              </a:rPr>
              <a:t>,</a:t>
            </a:r>
            <a:r>
              <a:rPr lang="ru-RU" sz="3000" b="0" strike="noStrike" spc="-1" dirty="0">
                <a:solidFill>
                  <a:srgbClr val="49BED8"/>
                </a:solidFill>
                <a:latin typeface="Century Gothic"/>
                <a:ea typeface="Microsoft YaHei"/>
              </a:rPr>
              <a:t>8</a:t>
            </a:r>
            <a:r>
              <a:rPr lang="en-US" sz="3000" b="0" strike="noStrike" spc="-1" dirty="0">
                <a:solidFill>
                  <a:srgbClr val="49BED8"/>
                </a:solidFill>
                <a:latin typeface="Century Gothic"/>
                <a:ea typeface="Microsoft YaHei"/>
              </a:rPr>
              <a:t>%</a:t>
            </a:r>
            <a:endParaRPr lang="ru-RU" sz="30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ru-RU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средняя доступность педиатры</a:t>
            </a:r>
            <a:r>
              <a:rPr lang="en-US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 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ru-RU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в</a:t>
            </a:r>
            <a:r>
              <a:rPr lang="en-US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 202</a:t>
            </a:r>
            <a:r>
              <a:rPr lang="ru-RU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4 году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Rectangle 4"/>
          <p:cNvSpPr/>
          <p:nvPr/>
        </p:nvSpPr>
        <p:spPr>
          <a:xfrm>
            <a:off x="9900000" y="4264200"/>
            <a:ext cx="1971000" cy="135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en-US" sz="3000" b="0" strike="noStrike" spc="-1" dirty="0">
                <a:solidFill>
                  <a:srgbClr val="63A537"/>
                </a:solidFill>
                <a:latin typeface="Century Gothic"/>
                <a:ea typeface="Microsoft YaHei"/>
              </a:rPr>
              <a:t>9</a:t>
            </a:r>
            <a:r>
              <a:rPr lang="ru-RU" sz="3000" b="0" strike="noStrike" spc="-1" dirty="0">
                <a:solidFill>
                  <a:srgbClr val="63A537"/>
                </a:solidFill>
                <a:latin typeface="Century Gothic"/>
                <a:ea typeface="Microsoft YaHei"/>
              </a:rPr>
              <a:t>8</a:t>
            </a:r>
            <a:r>
              <a:rPr lang="en-US" sz="3000" b="0" strike="noStrike" spc="-1" dirty="0">
                <a:solidFill>
                  <a:srgbClr val="63A537"/>
                </a:solidFill>
                <a:latin typeface="Century Gothic"/>
                <a:ea typeface="Microsoft YaHei"/>
              </a:rPr>
              <a:t>,</a:t>
            </a:r>
            <a:r>
              <a:rPr lang="ru-RU" sz="3000" b="0" strike="noStrike" spc="-1" dirty="0">
                <a:solidFill>
                  <a:srgbClr val="63A537"/>
                </a:solidFill>
                <a:latin typeface="Century Gothic"/>
                <a:ea typeface="Microsoft YaHei"/>
              </a:rPr>
              <a:t>0</a:t>
            </a:r>
            <a:r>
              <a:rPr lang="en-US" sz="3000" b="0" strike="noStrike" spc="-1" dirty="0">
                <a:solidFill>
                  <a:srgbClr val="63A537"/>
                </a:solidFill>
                <a:latin typeface="Century Gothic"/>
                <a:ea typeface="Microsoft YaHei"/>
              </a:rPr>
              <a:t>%</a:t>
            </a:r>
            <a:endParaRPr lang="ru-RU" sz="30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ru-RU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средняя доступность специалистов 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en-US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II</a:t>
            </a:r>
            <a:r>
              <a:rPr lang="ru-RU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 уровня</a:t>
            </a:r>
            <a:r>
              <a:rPr lang="en-US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 </a:t>
            </a:r>
            <a:r>
              <a:rPr lang="ru-RU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в</a:t>
            </a:r>
            <a:r>
              <a:rPr lang="en-US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 202</a:t>
            </a:r>
            <a:r>
              <a:rPr lang="ru-RU" sz="1200" b="0" strike="noStrike" spc="-1" dirty="0">
                <a:solidFill>
                  <a:srgbClr val="4D671B"/>
                </a:solidFill>
                <a:latin typeface="Century Gothic"/>
                <a:ea typeface="Microsoft YaHei"/>
              </a:rPr>
              <a:t>4 году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Line 6"/>
          <p:cNvSpPr/>
          <p:nvPr/>
        </p:nvSpPr>
        <p:spPr>
          <a:xfrm>
            <a:off x="2676240" y="4225680"/>
            <a:ext cx="6642360" cy="1800"/>
          </a:xfrm>
          <a:prstGeom prst="line">
            <a:avLst/>
          </a:prstGeom>
          <a:ln w="9360" cap="rnd">
            <a:solidFill>
              <a:srgbClr val="000000"/>
            </a:solidFill>
            <a:prstDash val="sysDot"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3200" rIns="90000" bIns="-43200" anchor="t">
            <a:noAutofit/>
          </a:bodyPr>
          <a:lstStyle/>
          <a:p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4" name="Rectangle 7"/>
          <p:cNvSpPr/>
          <p:nvPr/>
        </p:nvSpPr>
        <p:spPr>
          <a:xfrm>
            <a:off x="7684920" y="3790800"/>
            <a:ext cx="1583640" cy="1038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en-US" sz="3000" b="0" strike="noStrike" spc="-1">
                <a:solidFill>
                  <a:srgbClr val="4D671B"/>
                </a:solidFill>
                <a:latin typeface="Century Gothic"/>
                <a:ea typeface="Microsoft YaHei"/>
              </a:rPr>
              <a:t>95%</a:t>
            </a:r>
            <a:endParaRPr lang="ru-RU" sz="30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ru-RU" sz="1000" b="0" strike="noStrike" spc="-1">
                <a:solidFill>
                  <a:srgbClr val="4D671B"/>
                </a:solidFill>
                <a:latin typeface="Century Gothic"/>
                <a:ea typeface="Microsoft YaHei"/>
              </a:rPr>
              <a:t>нормативный 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ru-RU" sz="1000" b="0" strike="noStrike" spc="-1">
                <a:solidFill>
                  <a:srgbClr val="4D671B"/>
                </a:solidFill>
                <a:latin typeface="Century Gothic"/>
                <a:ea typeface="Microsoft YaHei"/>
              </a:rPr>
              <a:t>показатель 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ru-RU" sz="1000" b="0" strike="noStrike" spc="-1">
                <a:solidFill>
                  <a:srgbClr val="4D671B"/>
                </a:solidFill>
                <a:latin typeface="Century Gothic"/>
                <a:ea typeface="Microsoft YaHei"/>
              </a:rPr>
              <a:t>доступности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Rectangle 8"/>
          <p:cNvSpPr/>
          <p:nvPr/>
        </p:nvSpPr>
        <p:spPr>
          <a:xfrm>
            <a:off x="1260000" y="2427480"/>
            <a:ext cx="93564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ru-RU" sz="1200" b="0" strike="noStrike" spc="-1">
                <a:solidFill>
                  <a:srgbClr val="49BED8"/>
                </a:solidFill>
                <a:latin typeface="Century Gothic"/>
                <a:ea typeface="Microsoft YaHei"/>
              </a:rPr>
              <a:t>Педиатры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Rectangle 9"/>
          <p:cNvSpPr/>
          <p:nvPr/>
        </p:nvSpPr>
        <p:spPr>
          <a:xfrm>
            <a:off x="1080000" y="3420000"/>
            <a:ext cx="1228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ru-RU" sz="1200" b="0" strike="noStrike" spc="-1" dirty="0">
                <a:solidFill>
                  <a:srgbClr val="63A537"/>
                </a:solidFill>
                <a:latin typeface="Century Gothic"/>
                <a:ea typeface="Microsoft YaHei"/>
              </a:rPr>
              <a:t>Специалисты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algn="r" defTabSz="914400">
              <a:lnSpc>
                <a:spcPct val="10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en-US" sz="1200" b="0" strike="noStrike" spc="-1" dirty="0">
                <a:solidFill>
                  <a:srgbClr val="63A537"/>
                </a:solidFill>
                <a:latin typeface="Century Gothic"/>
                <a:ea typeface="Microsoft YaHei"/>
              </a:rPr>
              <a:t>II </a:t>
            </a:r>
            <a:r>
              <a:rPr lang="ru-RU" sz="1200" b="0" strike="noStrike" spc="-1" dirty="0">
                <a:solidFill>
                  <a:srgbClr val="63A537"/>
                </a:solidFill>
                <a:latin typeface="Century Gothic"/>
                <a:ea typeface="Microsoft YaHei"/>
              </a:rPr>
              <a:t>уровня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Rectangle 10"/>
          <p:cNvSpPr/>
          <p:nvPr/>
        </p:nvSpPr>
        <p:spPr>
          <a:xfrm>
            <a:off x="1080000" y="2880000"/>
            <a:ext cx="1228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ru-RU" sz="1200" b="0" strike="noStrike" spc="-1">
                <a:solidFill>
                  <a:srgbClr val="51C3F9"/>
                </a:solidFill>
                <a:latin typeface="Century Gothic"/>
                <a:ea typeface="Microsoft YaHei"/>
              </a:rPr>
              <a:t>Специалисты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algn="r" defTabSz="914400">
              <a:lnSpc>
                <a:spcPct val="10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en-US" sz="1200" b="0" strike="noStrike" spc="-1">
                <a:solidFill>
                  <a:srgbClr val="51C3F9"/>
                </a:solidFill>
                <a:latin typeface="Century Gothic"/>
                <a:ea typeface="Microsoft YaHei"/>
              </a:rPr>
              <a:t>I </a:t>
            </a:r>
            <a:r>
              <a:rPr lang="ru-RU" sz="1200" b="0" strike="noStrike" spc="-1">
                <a:solidFill>
                  <a:srgbClr val="51C3F9"/>
                </a:solidFill>
                <a:latin typeface="Century Gothic"/>
                <a:ea typeface="Microsoft YaHei"/>
              </a:rPr>
              <a:t>уровня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Шестиугольник 20"/>
          <p:cNvSpPr/>
          <p:nvPr/>
        </p:nvSpPr>
        <p:spPr>
          <a:xfrm>
            <a:off x="7585200" y="3790800"/>
            <a:ext cx="1146960" cy="9964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graphicFrame>
        <p:nvGraphicFramePr>
          <p:cNvPr id="59" name="Диаграмма 58"/>
          <p:cNvGraphicFramePr/>
          <p:nvPr>
            <p:extLst>
              <p:ext uri="{D42A27DB-BD31-4B8C-83A1-F6EECF244321}">
                <p14:modId xmlns:p14="http://schemas.microsoft.com/office/powerpoint/2010/main" val="2912371112"/>
              </p:ext>
            </p:extLst>
          </p:nvPr>
        </p:nvGraphicFramePr>
        <p:xfrm>
          <a:off x="2232000" y="1709640"/>
          <a:ext cx="7718400" cy="4194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86567" y="-66402"/>
            <a:ext cx="511985" cy="364679"/>
          </a:xfrm>
        </p:spPr>
        <p:txBody>
          <a:bodyPr/>
          <a:lstStyle/>
          <a:p>
            <a:pPr lvl="0"/>
            <a:r>
              <a:rPr lang="ru-RU" sz="4800" dirty="0"/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BA9FAE3F-F05D-45AE-A2C9-663F91D9269D}"/>
              </a:ext>
            </a:extLst>
          </p:cNvPr>
          <p:cNvSpPr/>
          <p:nvPr/>
        </p:nvSpPr>
        <p:spPr>
          <a:xfrm>
            <a:off x="805601" y="1098461"/>
            <a:ext cx="9496218" cy="1189413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304D484-92E2-4C5E-82E1-8FFC5143781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81912515-22F1-4E6E-99D1-41A95CCC125C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xmlns="" id="{8CFE3492-E9EB-4F8C-B406-844A0BE8E7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01F6D9A3-ADBD-4CD1-B7BF-43C2FA769826}"/>
                  </a:ext>
                </a:extLst>
              </p:cNvPr>
              <p:cNvSpPr txBox="1"/>
              <p:nvPr/>
            </p:nvSpPr>
            <p:spPr>
              <a:xfrm>
                <a:off x="521458" y="250396"/>
                <a:ext cx="892139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Выполнение Государственного задания</a:t>
                </a:r>
              </a:p>
            </p:txBody>
          </p:sp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xmlns="" id="{E347CC2E-7DC1-431F-897D-B8173F414E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 rot="17712767">
                <a:off x="92570" y="419670"/>
                <a:ext cx="336318" cy="351103"/>
              </a:xfrm>
              <a:prstGeom prst="rect">
                <a:avLst/>
              </a:prstGeom>
            </p:spPr>
          </p:pic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4DCA439C-865A-4D9F-9B03-8F6B902B0000}"/>
                  </a:ext>
                </a:extLst>
              </p:cNvPr>
              <p:cNvSpPr/>
              <p:nvPr/>
            </p:nvSpPr>
            <p:spPr>
              <a:xfrm>
                <a:off x="596900" y="954048"/>
                <a:ext cx="9283700" cy="18000"/>
              </a:xfrm>
              <a:prstGeom prst="rect">
                <a:avLst/>
              </a:prstGeom>
              <a:solidFill>
                <a:srgbClr val="1B2E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7762F08-AD6F-4403-A6EB-5AACD0BFED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0463250" y="896252"/>
              <a:ext cx="1364438" cy="404418"/>
            </a:xfrm>
            <a:prstGeom prst="rect">
              <a:avLst/>
            </a:prstGeom>
          </p:spPr>
        </p:pic>
      </p:grp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3DB83C8A-50BB-4293-85D2-A4635D1A89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3808090"/>
              </p:ext>
            </p:extLst>
          </p:nvPr>
        </p:nvGraphicFramePr>
        <p:xfrm>
          <a:off x="4207915" y="2257045"/>
          <a:ext cx="4671112" cy="2437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xmlns="" id="{758635B5-D6F7-41ED-BA38-8E449146A6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3342730"/>
              </p:ext>
            </p:extLst>
          </p:nvPr>
        </p:nvGraphicFramePr>
        <p:xfrm>
          <a:off x="6866142" y="4317392"/>
          <a:ext cx="6197159" cy="2422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xmlns="" id="{EEFA6030-2F52-4F7E-85C8-42C801B50D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4248129"/>
              </p:ext>
            </p:extLst>
          </p:nvPr>
        </p:nvGraphicFramePr>
        <p:xfrm>
          <a:off x="894089" y="4317392"/>
          <a:ext cx="4814716" cy="2334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1833547-BBDA-49A3-8469-D2BADFAA1C85}"/>
              </a:ext>
            </a:extLst>
          </p:cNvPr>
          <p:cNvSpPr txBox="1"/>
          <p:nvPr/>
        </p:nvSpPr>
        <p:spPr>
          <a:xfrm>
            <a:off x="863080" y="1225302"/>
            <a:ext cx="954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амбулаторных посещений по программе государственных гарантий </a:t>
            </a:r>
          </a:p>
          <a:p>
            <a:endParaRPr lang="ru-RU" b="1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rgbClr val="1B2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2025 год</a:t>
            </a:r>
            <a:endParaRPr lang="ru-RU" dirty="0">
              <a:solidFill>
                <a:srgbClr val="1B2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E63745D-7995-45FC-800E-A60B2CCEC349}"/>
              </a:ext>
            </a:extLst>
          </p:cNvPr>
          <p:cNvSpPr txBox="1"/>
          <p:nvPr/>
        </p:nvSpPr>
        <p:spPr>
          <a:xfrm>
            <a:off x="7490546" y="1615725"/>
            <a:ext cx="222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A4B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54750</a:t>
            </a:r>
            <a:endParaRPr lang="ru-RU" sz="3600" dirty="0">
              <a:solidFill>
                <a:srgbClr val="A4B8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845125" y="0"/>
            <a:ext cx="511985" cy="364679"/>
          </a:xfrm>
        </p:spPr>
        <p:txBody>
          <a:bodyPr/>
          <a:lstStyle/>
          <a:p>
            <a:pPr lvl="0"/>
            <a:r>
              <a:rPr lang="ru-RU" sz="48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538714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304D484-92E2-4C5E-82E1-8FFC51437813}"/>
              </a:ext>
            </a:extLst>
          </p:cNvPr>
          <p:cNvGrpSpPr/>
          <p:nvPr/>
        </p:nvGrpSpPr>
        <p:grpSpPr>
          <a:xfrm>
            <a:off x="148046" y="0"/>
            <a:ext cx="12043954" cy="4251591"/>
            <a:chOff x="-104570" y="478783"/>
            <a:chExt cx="12192000" cy="2786435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81912515-22F1-4E6E-99D1-41A95CCC125C}"/>
                </a:ext>
              </a:extLst>
            </p:cNvPr>
            <p:cNvGrpSpPr/>
            <p:nvPr userDrawn="1"/>
          </p:nvGrpSpPr>
          <p:grpSpPr>
            <a:xfrm>
              <a:off x="-104570" y="478783"/>
              <a:ext cx="12192000" cy="2786435"/>
              <a:chOff x="-104570" y="478783"/>
              <a:chExt cx="12192000" cy="2786435"/>
            </a:xfrm>
          </p:grpSpPr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xmlns="" id="{8CFE3492-E9EB-4F8C-B406-844A0BE8E7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104570" y="478783"/>
                <a:ext cx="12192000" cy="2786435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01F6D9A3-ADBD-4CD1-B7BF-43C2FA769826}"/>
                  </a:ext>
                </a:extLst>
              </p:cNvPr>
              <p:cNvSpPr txBox="1"/>
              <p:nvPr/>
            </p:nvSpPr>
            <p:spPr>
              <a:xfrm>
                <a:off x="865959" y="834804"/>
                <a:ext cx="768855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000" b="1" dirty="0">
                    <a:solidFill>
                      <a:srgbClr val="1B2E51"/>
                    </a:solidFill>
                    <a:latin typeface="Arial" pitchFamily="34"/>
                    <a:ea typeface="Microsoft YaHei" pitchFamily="2"/>
                    <a:cs typeface="Arial" pitchFamily="34"/>
                  </a:rPr>
                  <a:t>Заболеваемость детей</a:t>
                </a:r>
              </a:p>
            </p:txBody>
          </p:sp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xmlns="" id="{E347CC2E-7DC1-431F-897D-B8173F414E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 rot="10800000">
                <a:off x="331390" y="911513"/>
                <a:ext cx="517071" cy="228368"/>
              </a:xfrm>
              <a:prstGeom prst="rect">
                <a:avLst/>
              </a:prstGeom>
            </p:spPr>
          </p:pic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4DCA439C-865A-4D9F-9B03-8F6B902B0000}"/>
                  </a:ext>
                </a:extLst>
              </p:cNvPr>
              <p:cNvSpPr/>
              <p:nvPr/>
            </p:nvSpPr>
            <p:spPr>
              <a:xfrm>
                <a:off x="125371" y="1217401"/>
                <a:ext cx="9283700" cy="18000"/>
              </a:xfrm>
              <a:prstGeom prst="rect">
                <a:avLst/>
              </a:prstGeom>
              <a:solidFill>
                <a:srgbClr val="1B2E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7762F08-AD6F-4403-A6EB-5AACD0BFED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0463852" y="2733252"/>
              <a:ext cx="1364438" cy="404418"/>
            </a:xfrm>
            <a:prstGeom prst="rect">
              <a:avLst/>
            </a:prstGeom>
          </p:spPr>
        </p:pic>
      </p:grp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xmlns="" id="{4AD9A470-4760-487A-A1D0-FE8D2C805C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3180479"/>
              </p:ext>
            </p:extLst>
          </p:nvPr>
        </p:nvGraphicFramePr>
        <p:xfrm>
          <a:off x="103702" y="676838"/>
          <a:ext cx="12192000" cy="6077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4C55E01-E643-4D6A-BBB2-597150139E80}"/>
              </a:ext>
            </a:extLst>
          </p:cNvPr>
          <p:cNvSpPr/>
          <p:nvPr/>
        </p:nvSpPr>
        <p:spPr>
          <a:xfrm>
            <a:off x="1011420" y="4888579"/>
            <a:ext cx="104437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 структура заболеваний детей, которая не изменилась по сравнению с прошлым годом: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 место занимают болезни глаза и его придаточного аппарата;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2 место - болезни костно-мышечной системы;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3 место - болезни эндокринной системы.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98468"/>
              </p:ext>
            </p:extLst>
          </p:nvPr>
        </p:nvGraphicFramePr>
        <p:xfrm>
          <a:off x="2115134" y="1933601"/>
          <a:ext cx="7859292" cy="19245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9882">
                  <a:extLst>
                    <a:ext uri="{9D8B030D-6E8A-4147-A177-3AD203B41FA5}">
                      <a16:colId xmlns:a16="http://schemas.microsoft.com/office/drawing/2014/main" xmlns="" val="3090503164"/>
                    </a:ext>
                  </a:extLst>
                </a:gridCol>
                <a:gridCol w="1309882">
                  <a:extLst>
                    <a:ext uri="{9D8B030D-6E8A-4147-A177-3AD203B41FA5}">
                      <a16:colId xmlns:a16="http://schemas.microsoft.com/office/drawing/2014/main" xmlns="" val="1506911958"/>
                    </a:ext>
                  </a:extLst>
                </a:gridCol>
                <a:gridCol w="1309882">
                  <a:extLst>
                    <a:ext uri="{9D8B030D-6E8A-4147-A177-3AD203B41FA5}">
                      <a16:colId xmlns:a16="http://schemas.microsoft.com/office/drawing/2014/main" xmlns="" val="1654619968"/>
                    </a:ext>
                  </a:extLst>
                </a:gridCol>
                <a:gridCol w="1309882">
                  <a:extLst>
                    <a:ext uri="{9D8B030D-6E8A-4147-A177-3AD203B41FA5}">
                      <a16:colId xmlns:a16="http://schemas.microsoft.com/office/drawing/2014/main" xmlns="" val="1513362314"/>
                    </a:ext>
                  </a:extLst>
                </a:gridCol>
                <a:gridCol w="1309882">
                  <a:extLst>
                    <a:ext uri="{9D8B030D-6E8A-4147-A177-3AD203B41FA5}">
                      <a16:colId xmlns:a16="http://schemas.microsoft.com/office/drawing/2014/main" xmlns="" val="1538106932"/>
                    </a:ext>
                  </a:extLst>
                </a:gridCol>
                <a:gridCol w="1309882">
                  <a:extLst>
                    <a:ext uri="{9D8B030D-6E8A-4147-A177-3AD203B41FA5}">
                      <a16:colId xmlns:a16="http://schemas.microsoft.com/office/drawing/2014/main" xmlns="" val="3178592074"/>
                    </a:ext>
                  </a:extLst>
                </a:gridCol>
              </a:tblGrid>
              <a:tr h="616959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Возраст детей </a:t>
                      </a:r>
                    </a:p>
                  </a:txBody>
                  <a:tcPr marL="68580" marR="68580" marT="0" marB="0">
                    <a:solidFill>
                      <a:srgbClr val="A4B85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Группы здоровья</a:t>
                      </a:r>
                    </a:p>
                  </a:txBody>
                  <a:tcPr marL="68580" marR="68580" marT="0" marB="0">
                    <a:solidFill>
                      <a:srgbClr val="A4B8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2193776"/>
                  </a:ext>
                </a:extLst>
              </a:tr>
              <a:tr h="6906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rgbClr val="A4B85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rgbClr val="A4B85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>
                    <a:solidFill>
                      <a:srgbClr val="A4B85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rgbClr val="A4B85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>
                    <a:solidFill>
                      <a:srgbClr val="A4B856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7825864"/>
                  </a:ext>
                </a:extLst>
              </a:tr>
              <a:tr h="61695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0-17 лет</a:t>
                      </a:r>
                    </a:p>
                  </a:txBody>
                  <a:tcPr marL="68580" marR="68580" marT="0" marB="0">
                    <a:solidFill>
                      <a:srgbClr val="A4B85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%</a:t>
                      </a:r>
                    </a:p>
                  </a:txBody>
                  <a:tcPr marL="68580" marR="68580" marT="0" marB="0">
                    <a:solidFill>
                      <a:srgbClr val="A4B85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US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%</a:t>
                      </a:r>
                    </a:p>
                  </a:txBody>
                  <a:tcPr marL="68580" marR="68580" marT="0" marB="0">
                    <a:solidFill>
                      <a:srgbClr val="A4B85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%</a:t>
                      </a:r>
                    </a:p>
                  </a:txBody>
                  <a:tcPr marL="68580" marR="68580" marT="0" marB="0">
                    <a:solidFill>
                      <a:srgbClr val="A4B85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>
                    <a:solidFill>
                      <a:srgbClr val="A4B85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1,</a:t>
                      </a:r>
                      <a:r>
                        <a:rPr lang="en-US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ru-RU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8 %</a:t>
                      </a:r>
                    </a:p>
                  </a:txBody>
                  <a:tcPr marL="68580" marR="68580" marT="0" marB="0">
                    <a:solidFill>
                      <a:srgbClr val="A4B85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9485489"/>
                  </a:ext>
                </a:extLst>
              </a:tr>
            </a:tbl>
          </a:graphicData>
        </a:graphic>
      </p:graphicFrame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80015" y="-132789"/>
            <a:ext cx="511985" cy="364679"/>
          </a:xfrm>
        </p:spPr>
        <p:txBody>
          <a:bodyPr/>
          <a:lstStyle/>
          <a:p>
            <a:pPr lvl="0"/>
            <a:r>
              <a:rPr lang="ru-RU" sz="48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702865433"/>
      </p:ext>
    </p:extLst>
  </p:cSld>
  <p:clrMapOvr>
    <a:masterClrMapping/>
  </p:clrMapOvr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1493</TotalTime>
  <Words>860</Words>
  <Application>Microsoft Office PowerPoint</Application>
  <PresentationFormat>Широкоэкранный</PresentationFormat>
  <Paragraphs>249</Paragraphs>
  <Slides>19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Arial Unicode MS</vt:lpstr>
      <vt:lpstr>Microsoft YaHei</vt:lpstr>
      <vt:lpstr>Arial</vt:lpstr>
      <vt:lpstr>Calibri</vt:lpstr>
      <vt:lpstr>Calibri Light</vt:lpstr>
      <vt:lpstr>Century Gothic</vt:lpstr>
      <vt:lpstr>Mangal</vt:lpstr>
      <vt:lpstr>StarSymbol</vt:lpstr>
      <vt:lpstr>Tahoma</vt:lpstr>
      <vt:lpstr>Times New Roman</vt:lpstr>
      <vt:lpstr>Verdana</vt:lpstr>
      <vt:lpstr>Обычный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Арутюнян Аннман Сергеевна</dc:creator>
  <cp:lastModifiedBy>Пользователь Windows</cp:lastModifiedBy>
  <cp:revision>83</cp:revision>
  <cp:lastPrinted>2026-01-13T08:48:28Z</cp:lastPrinted>
  <dcterms:modified xsi:type="dcterms:W3CDTF">2026-01-13T14:02:27Z</dcterms:modified>
</cp:coreProperties>
</file>